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83" r:id="rId3"/>
    <p:sldId id="389" r:id="rId4"/>
    <p:sldId id="454" r:id="rId5"/>
    <p:sldId id="444" r:id="rId6"/>
    <p:sldId id="462" r:id="rId7"/>
    <p:sldId id="458" r:id="rId8"/>
    <p:sldId id="463" r:id="rId9"/>
    <p:sldId id="455" r:id="rId10"/>
    <p:sldId id="453" r:id="rId11"/>
    <p:sldId id="460" r:id="rId12"/>
    <p:sldId id="461" r:id="rId13"/>
    <p:sldId id="388" r:id="rId14"/>
    <p:sldId id="464" r:id="rId15"/>
    <p:sldId id="465" r:id="rId16"/>
    <p:sldId id="466" r:id="rId17"/>
    <p:sldId id="467" r:id="rId18"/>
    <p:sldId id="468" r:id="rId19"/>
    <p:sldId id="469" r:id="rId20"/>
    <p:sldId id="470" r:id="rId21"/>
    <p:sldId id="471" r:id="rId22"/>
    <p:sldId id="472" r:id="rId23"/>
    <p:sldId id="473" r:id="rId24"/>
    <p:sldId id="474" r:id="rId25"/>
    <p:sldId id="475" r:id="rId26"/>
    <p:sldId id="476" r:id="rId27"/>
    <p:sldId id="477" r:id="rId28"/>
    <p:sldId id="478" r:id="rId29"/>
    <p:sldId id="479" r:id="rId30"/>
    <p:sldId id="480" r:id="rId31"/>
    <p:sldId id="481" r:id="rId32"/>
    <p:sldId id="482" r:id="rId33"/>
    <p:sldId id="483" r:id="rId34"/>
  </p:sldIdLst>
  <p:sldSz cx="12192000" cy="6858000"/>
  <p:notesSz cx="6858000" cy="9144000"/>
  <p:custDataLst>
    <p:tags r:id="rId3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44546A"/>
    <a:srgbClr val="EBED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49" autoAdjust="0"/>
    <p:restoredTop sz="94660"/>
  </p:normalViewPr>
  <p:slideViewPr>
    <p:cSldViewPr snapToGrid="0" showGuides="1">
      <p:cViewPr varScale="1">
        <p:scale>
          <a:sx n="86" d="100"/>
          <a:sy n="86" d="100"/>
        </p:scale>
        <p:origin x="504" y="67"/>
      </p:cViewPr>
      <p:guideLst>
        <p:guide pos="461"/>
        <p:guide pos="7242"/>
        <p:guide orient="horz" pos="640"/>
        <p:guide orient="horz" pos="709"/>
        <p:guide orient="horz" pos="3929"/>
        <p:guide orient="horz" pos="383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8" Type="http://schemas.openxmlformats.org/officeDocument/2006/relationships/tags" Target="tags/tag4.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wd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blipFill>
          <a:blip r:embed="rId2"/>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37071" y="28833"/>
            <a:ext cx="12117858" cy="6800334"/>
          </a:xfrm>
          <a:prstGeom prst="rect">
            <a:avLst/>
          </a:prstGeom>
          <a:noFill/>
          <a:ln w="69850">
            <a:gradFill>
              <a:gsLst>
                <a:gs pos="0">
                  <a:schemeClr val="accent1">
                    <a:lumMod val="5000"/>
                    <a:lumOff val="95000"/>
                  </a:schemeClr>
                </a:gs>
                <a:gs pos="74000">
                  <a:schemeClr val="bg1"/>
                </a:gs>
                <a:gs pos="55000">
                  <a:schemeClr val="bg1">
                    <a:lumMod val="65000"/>
                  </a:schemeClr>
                </a:gs>
                <a:gs pos="100000">
                  <a:schemeClr val="bg1">
                    <a:lumMod val="50000"/>
                  </a:schemeClr>
                </a:gs>
              </a:gsLst>
              <a:lin ang="5400000" scaled="1"/>
            </a:gra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lvl1pPr>
              <a:buNone/>
              <a:defRPr lang="zh-CN" altLang="en-US" sz="2800" b="1" dirty="0" smtClean="0">
                <a:solidFill>
                  <a:schemeClr val="tx1">
                    <a:lumMod val="75000"/>
                  </a:schemeClr>
                </a:solidFill>
                <a:latin typeface="+mn-lt"/>
                <a:ea typeface="+mn-ea"/>
                <a:cs typeface="+mn-cs"/>
              </a:defRPr>
            </a:lvl1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Rectangle 25"/>
          <p:cNvSpPr>
            <a:spLocks noGrp="1" noChangeArrowheads="1"/>
          </p:cNvSpPr>
          <p:nvPr>
            <p:ph type="sldNum" sz="quarter" idx="10"/>
          </p:nvPr>
        </p:nvSpPr>
        <p:spPr/>
        <p:txBody>
          <a:bodyPr/>
          <a:lstStyle>
            <a:lvl1pPr>
              <a:defRPr/>
            </a:lvl1pPr>
          </a:lstStyle>
          <a:p>
            <a:pPr>
              <a:defRPr/>
            </a:pPr>
            <a:fld id="{770CB7A5-5FE8-4257-9269-FBB8495D2706}" type="slidenum">
              <a:rPr lang="ko-KR" altLang="en-US"/>
            </a:fld>
            <a:endParaRPr lang="en-US" altLang="ko-K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468D7A-2995-495E-9A2A-B137F9CACD0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C1135C-D794-4B70-AFAB-159D2306CD4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1468385" y="1174096"/>
            <a:ext cx="9255229" cy="3006743"/>
            <a:chOff x="1468385" y="1184256"/>
            <a:chExt cx="9255229" cy="3006743"/>
          </a:xfrm>
        </p:grpSpPr>
        <p:pic>
          <p:nvPicPr>
            <p:cNvPr id="5" name="图片 4"/>
            <p:cNvPicPr>
              <a:picLocks noChangeAspect="1"/>
            </p:cNvPicPr>
            <p:nvPr/>
          </p:nvPicPr>
          <p:blipFill rotWithShape="1">
            <a:blip r:embed="rId2">
              <a:biLevel thresh="25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9479" t="20556" r="9479" b="42840"/>
            <a:stretch>
              <a:fillRect/>
            </a:stretch>
          </p:blipFill>
          <p:spPr>
            <a:xfrm>
              <a:off x="1468385" y="1184256"/>
              <a:ext cx="9255229" cy="3006743"/>
            </a:xfrm>
            <a:prstGeom prst="rect">
              <a:avLst/>
            </a:prstGeom>
          </p:spPr>
        </p:pic>
        <p:sp>
          <p:nvSpPr>
            <p:cNvPr id="3" name="矩形 2"/>
            <p:cNvSpPr/>
            <p:nvPr/>
          </p:nvSpPr>
          <p:spPr>
            <a:xfrm>
              <a:off x="3357504" y="2628145"/>
              <a:ext cx="5724644" cy="978729"/>
            </a:xfrm>
            <a:prstGeom prst="rect">
              <a:avLst/>
            </a:prstGeom>
          </p:spPr>
          <p:txBody>
            <a:bodyPr wrap="none">
              <a:spAutoFit/>
            </a:bodyPr>
            <a:lstStyle/>
            <a:p>
              <a:pPr algn="ctr" eaLnBrk="0" hangingPunct="0">
                <a:lnSpc>
                  <a:spcPct val="120000"/>
                </a:lnSpc>
              </a:pPr>
              <a:r>
                <a:rPr lang="zh-CN" altLang="en-US" sz="4800" b="1" dirty="0">
                  <a:solidFill>
                    <a:schemeClr val="bg1"/>
                  </a:solidFill>
                  <a:effectLst>
                    <a:outerShdw blurRad="38100" dist="38100" dir="2700000" algn="tl">
                      <a:srgbClr val="000000">
                        <a:alpha val="43137"/>
                      </a:srgbClr>
                    </a:outerShdw>
                  </a:effectLst>
                  <a:cs typeface="+mn-ea"/>
                  <a:sym typeface="+mn-lt"/>
                </a:rPr>
                <a:t>数据结构的基本概念</a:t>
              </a:r>
              <a:endParaRPr lang="en-US" altLang="zh-CN" sz="4800" b="1" dirty="0">
                <a:solidFill>
                  <a:schemeClr val="bg1"/>
                </a:solidFill>
                <a:effectLst>
                  <a:outerShdw blurRad="38100" dist="38100" dir="2700000" algn="tl">
                    <a:srgbClr val="000000">
                      <a:alpha val="43137"/>
                    </a:srgbClr>
                  </a:outerShdw>
                </a:effectLst>
                <a:cs typeface="+mn-ea"/>
                <a:sym typeface="+mn-lt"/>
              </a:endParaRPr>
            </a:p>
          </p:txBody>
        </p:sp>
      </p:grpSp>
      <p:sp>
        <p:nvSpPr>
          <p:cNvPr id="7" name="矩形 6"/>
          <p:cNvSpPr/>
          <p:nvPr/>
        </p:nvSpPr>
        <p:spPr>
          <a:xfrm>
            <a:off x="37071" y="28833"/>
            <a:ext cx="12117858" cy="6800334"/>
          </a:xfrm>
          <a:prstGeom prst="rect">
            <a:avLst/>
          </a:prstGeom>
          <a:noFill/>
          <a:ln w="69850">
            <a:gradFill>
              <a:gsLst>
                <a:gs pos="0">
                  <a:schemeClr val="accent1">
                    <a:lumMod val="5000"/>
                    <a:lumOff val="95000"/>
                  </a:schemeClr>
                </a:gs>
                <a:gs pos="74000">
                  <a:schemeClr val="bg1"/>
                </a:gs>
                <a:gs pos="55000">
                  <a:schemeClr val="bg1">
                    <a:lumMod val="65000"/>
                  </a:schemeClr>
                </a:gs>
                <a:gs pos="100000">
                  <a:schemeClr val="bg1">
                    <a:lumMod val="50000"/>
                  </a:schemeClr>
                </a:gs>
              </a:gsLst>
              <a:lin ang="5400000" scaled="1"/>
            </a:gra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lnSpc>
                <a:spcPct val="120000"/>
              </a:lnSpc>
              <a:defRPr/>
            </a:pPr>
            <a:endParaRPr lang="zh-CN" altLang="en-US" kern="0" dirty="0">
              <a:latin typeface="+mn-lt"/>
              <a:ea typeface="+mn-ea"/>
              <a:cs typeface="+mn-ea"/>
              <a:sym typeface="+mn-lt"/>
            </a:endParaRPr>
          </a:p>
        </p:txBody>
      </p:sp>
      <p:grpSp>
        <p:nvGrpSpPr>
          <p:cNvPr id="51" name="组合 50"/>
          <p:cNvGrpSpPr/>
          <p:nvPr/>
        </p:nvGrpSpPr>
        <p:grpSpPr>
          <a:xfrm>
            <a:off x="1172686" y="1894145"/>
            <a:ext cx="2016030" cy="940066"/>
            <a:chOff x="2095500" y="2416787"/>
            <a:chExt cx="8326099" cy="3882429"/>
          </a:xfrm>
        </p:grpSpPr>
        <p:grpSp>
          <p:nvGrpSpPr>
            <p:cNvPr id="52" name="组合 51"/>
            <p:cNvGrpSpPr/>
            <p:nvPr/>
          </p:nvGrpSpPr>
          <p:grpSpPr>
            <a:xfrm>
              <a:off x="2095500" y="2416787"/>
              <a:ext cx="2386568" cy="2386568"/>
              <a:chOff x="4841875" y="1765300"/>
              <a:chExt cx="2495550" cy="2495550"/>
            </a:xfrm>
          </p:grpSpPr>
          <p:sp>
            <p:nvSpPr>
              <p:cNvPr id="55" name="椭圆 54"/>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56" name="圆: 空心 55"/>
              <p:cNvSpPr/>
              <p:nvPr/>
            </p:nvSpPr>
            <p:spPr>
              <a:xfrm>
                <a:off x="4841875"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57" name="任意多边形: 形状 56"/>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grpSp>
        <p:sp>
          <p:nvSpPr>
            <p:cNvPr id="53" name="矩形 52"/>
            <p:cNvSpPr/>
            <p:nvPr/>
          </p:nvSpPr>
          <p:spPr>
            <a:xfrm>
              <a:off x="2586039" y="2461903"/>
              <a:ext cx="1398210" cy="2052038"/>
            </a:xfrm>
            <a:prstGeom prst="rect">
              <a:avLst/>
            </a:prstGeom>
          </p:spPr>
          <p:txBody>
            <a:bodyPr wrap="none">
              <a:spAutoFit/>
            </a:bodyPr>
            <a:lstStyle/>
            <a:p>
              <a:pPr algn="ctr">
                <a:lnSpc>
                  <a:spcPct val="120000"/>
                </a:lnSpc>
              </a:pPr>
              <a:r>
                <a:rPr lang="en-US" altLang="zh-CN" sz="2400" dirty="0">
                  <a:solidFill>
                    <a:schemeClr val="bg1"/>
                  </a:solidFill>
                  <a:effectLst>
                    <a:outerShdw blurRad="38100" dist="38100" dir="2700000" algn="tl">
                      <a:srgbClr val="000000">
                        <a:alpha val="43137"/>
                      </a:srgbClr>
                    </a:outerShdw>
                  </a:effectLst>
                  <a:cs typeface="+mn-ea"/>
                  <a:sym typeface="+mn-lt"/>
                </a:rPr>
                <a:t>7</a:t>
              </a:r>
              <a:endParaRPr lang="en-US" altLang="zh-CN" sz="2400" dirty="0">
                <a:solidFill>
                  <a:schemeClr val="bg1"/>
                </a:solidFill>
                <a:effectLst>
                  <a:outerShdw blurRad="38100" dist="38100" dir="2700000" algn="tl">
                    <a:srgbClr val="000000">
                      <a:alpha val="43137"/>
                    </a:srgbClr>
                  </a:outerShdw>
                </a:effectLst>
                <a:cs typeface="+mn-ea"/>
                <a:sym typeface="+mn-lt"/>
              </a:endParaRPr>
            </a:p>
          </p:txBody>
        </p:sp>
        <p:sp>
          <p:nvSpPr>
            <p:cNvPr id="54" name="矩形 53"/>
            <p:cNvSpPr/>
            <p:nvPr/>
          </p:nvSpPr>
          <p:spPr>
            <a:xfrm>
              <a:off x="4574534" y="2416787"/>
              <a:ext cx="5847065" cy="3882429"/>
            </a:xfrm>
            <a:prstGeom prst="rect">
              <a:avLst/>
            </a:prstGeom>
          </p:spPr>
          <p:txBody>
            <a:bodyPr wrap="none">
              <a:spAutoFit/>
            </a:bodyPr>
            <a:lstStyle/>
            <a:p>
              <a:pPr algn="ctr">
                <a:lnSpc>
                  <a:spcPct val="120000"/>
                </a:lnSpc>
              </a:pPr>
              <a:r>
                <a:rPr lang="zh-CN" altLang="en-US" sz="2400" dirty="0">
                  <a:solidFill>
                    <a:srgbClr val="0070C0"/>
                  </a:solidFill>
                  <a:cs typeface="+mn-ea"/>
                  <a:sym typeface="+mn-lt"/>
                </a:rPr>
                <a:t>数据处理</a:t>
              </a:r>
              <a:endParaRPr lang="zh-CN" altLang="en-US" sz="2400" dirty="0">
                <a:solidFill>
                  <a:srgbClr val="0070C0"/>
                </a:solidFill>
                <a:cs typeface="+mn-ea"/>
                <a:sym typeface="+mn-lt"/>
              </a:endParaRPr>
            </a:p>
            <a:p>
              <a:pPr algn="ctr">
                <a:lnSpc>
                  <a:spcPct val="120000"/>
                </a:lnSpc>
              </a:pPr>
              <a:endParaRPr lang="en-US" altLang="zh-CN" sz="2400" dirty="0">
                <a:solidFill>
                  <a:srgbClr val="44546A"/>
                </a:solidFill>
                <a:effectLst>
                  <a:outerShdw blurRad="38100" dist="38100" dir="2700000" algn="tl">
                    <a:srgbClr val="000000">
                      <a:alpha val="43137"/>
                    </a:srgbClr>
                  </a:outerShdw>
                </a:effectLst>
                <a:cs typeface="+mn-ea"/>
                <a:sym typeface="+mn-lt"/>
              </a:endParaRPr>
            </a:p>
          </p:txBody>
        </p:sp>
      </p:grpSp>
      <p:grpSp>
        <p:nvGrpSpPr>
          <p:cNvPr id="33" name="组合 32"/>
          <p:cNvGrpSpPr/>
          <p:nvPr/>
        </p:nvGrpSpPr>
        <p:grpSpPr>
          <a:xfrm>
            <a:off x="549001" y="555626"/>
            <a:ext cx="3565799" cy="876848"/>
            <a:chOff x="326687" y="247818"/>
            <a:chExt cx="4861582" cy="725466"/>
          </a:xfrm>
        </p:grpSpPr>
        <p:sp>
          <p:nvSpPr>
            <p:cNvPr id="34" name="文本框 33"/>
            <p:cNvSpPr txBox="1"/>
            <p:nvPr/>
          </p:nvSpPr>
          <p:spPr bwMode="auto">
            <a:xfrm>
              <a:off x="1359122" y="383742"/>
              <a:ext cx="2936607"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    基本术语 </a:t>
              </a:r>
              <a:endParaRPr lang="zh-CN" altLang="en-US" sz="2400" kern="0" dirty="0">
                <a:solidFill>
                  <a:srgbClr val="0070C0"/>
                </a:solidFill>
                <a:cs typeface="+mn-ea"/>
                <a:sym typeface="+mn-lt"/>
              </a:endParaRPr>
            </a:p>
          </p:txBody>
        </p:sp>
        <p:grpSp>
          <p:nvGrpSpPr>
            <p:cNvPr id="35" name="组合 34"/>
            <p:cNvGrpSpPr/>
            <p:nvPr/>
          </p:nvGrpSpPr>
          <p:grpSpPr>
            <a:xfrm>
              <a:off x="326687" y="247818"/>
              <a:ext cx="4861582" cy="725466"/>
              <a:chOff x="326687" y="247818"/>
              <a:chExt cx="4861582" cy="725466"/>
            </a:xfrm>
          </p:grpSpPr>
          <p:grpSp>
            <p:nvGrpSpPr>
              <p:cNvPr id="37" name="组合 36"/>
              <p:cNvGrpSpPr/>
              <p:nvPr/>
            </p:nvGrpSpPr>
            <p:grpSpPr>
              <a:xfrm>
                <a:off x="349799" y="247818"/>
                <a:ext cx="4791980" cy="261575"/>
                <a:chOff x="349799" y="247818"/>
                <a:chExt cx="4791980" cy="261575"/>
              </a:xfrm>
            </p:grpSpPr>
            <p:cxnSp>
              <p:nvCxnSpPr>
                <p:cNvPr id="59" name="直接连接符 58"/>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3" name="任意多边形: 形状 62"/>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85" name="任意多边形: 形状 8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8" name="组合 37"/>
              <p:cNvGrpSpPr/>
              <p:nvPr/>
            </p:nvGrpSpPr>
            <p:grpSpPr>
              <a:xfrm>
                <a:off x="349799" y="711709"/>
                <a:ext cx="4815092" cy="261575"/>
                <a:chOff x="358852" y="925118"/>
                <a:chExt cx="4815092" cy="261575"/>
              </a:xfrm>
            </p:grpSpPr>
            <p:cxnSp>
              <p:nvCxnSpPr>
                <p:cNvPr id="45" name="直接连接符 4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0" name="任意多边形: 形状 4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58" name="任意多边形: 形状 57"/>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9" name="组合 38"/>
              <p:cNvGrpSpPr/>
              <p:nvPr/>
            </p:nvGrpSpPr>
            <p:grpSpPr>
              <a:xfrm>
                <a:off x="5138963" y="489126"/>
                <a:ext cx="49306" cy="329693"/>
                <a:chOff x="5138963" y="489126"/>
                <a:chExt cx="49306" cy="329693"/>
              </a:xfrm>
            </p:grpSpPr>
            <p:sp>
              <p:nvSpPr>
                <p:cNvPr id="43" name="椭圆 4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4" name="椭圆 4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40" name="组合 39"/>
              <p:cNvGrpSpPr/>
              <p:nvPr/>
            </p:nvGrpSpPr>
            <p:grpSpPr>
              <a:xfrm>
                <a:off x="326687" y="399838"/>
                <a:ext cx="49306" cy="329693"/>
                <a:chOff x="5138963" y="489126"/>
                <a:chExt cx="49306" cy="329693"/>
              </a:xfrm>
            </p:grpSpPr>
            <p:sp>
              <p:nvSpPr>
                <p:cNvPr id="41" name="椭圆 4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2" name="椭圆 4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
        <p:nvSpPr>
          <p:cNvPr id="86" name="矩形 1"/>
          <p:cNvSpPr/>
          <p:nvPr/>
        </p:nvSpPr>
        <p:spPr>
          <a:xfrm>
            <a:off x="1772944" y="2590643"/>
            <a:ext cx="8692857" cy="1754326"/>
          </a:xfrm>
          <a:prstGeom prst="rect">
            <a:avLst/>
          </a:prstGeom>
        </p:spPr>
        <p:txBody>
          <a:bodyPr wrap="square">
            <a:spAutoFit/>
          </a:bodyPr>
          <a:lstStyle/>
          <a:p>
            <a:pPr algn="just">
              <a:lnSpc>
                <a:spcPct val="150000"/>
              </a:lnSpc>
            </a:pPr>
            <a:r>
              <a:rPr lang="zh-CN" altLang="en-US" sz="2400" dirty="0">
                <a:cs typeface="+mn-ea"/>
                <a:sym typeface="+mn-lt"/>
              </a:rPr>
              <a:t>数据处理是指对数据元素进行处理的方式，包括对数据的插入、删除、查找、更新、排序等基本操作，也包括对数据元素进行分析的操作。</a:t>
            </a:r>
            <a:endParaRPr lang="zh-CN" altLang="en-US" sz="2400" dirty="0">
              <a:cs typeface="+mn-ea"/>
              <a:sym typeface="+mn-lt"/>
            </a:endParaRPr>
          </a:p>
        </p:txBody>
      </p:sp>
      <p:grpSp>
        <p:nvGrpSpPr>
          <p:cNvPr id="36" name="组合 6"/>
          <p:cNvGrpSpPr/>
          <p:nvPr/>
        </p:nvGrpSpPr>
        <p:grpSpPr>
          <a:xfrm>
            <a:off x="850294" y="2524805"/>
            <a:ext cx="10536392" cy="1975917"/>
            <a:chOff x="1584402" y="1903846"/>
            <a:chExt cx="9062674" cy="3823037"/>
          </a:xfrm>
        </p:grpSpPr>
        <p:grpSp>
          <p:nvGrpSpPr>
            <p:cNvPr id="64" name="组合 7"/>
            <p:cNvGrpSpPr/>
            <p:nvPr/>
          </p:nvGrpSpPr>
          <p:grpSpPr>
            <a:xfrm>
              <a:off x="1584402" y="3288139"/>
              <a:ext cx="9062674" cy="2438744"/>
              <a:chOff x="1584402" y="3288139"/>
              <a:chExt cx="9062674" cy="2438744"/>
            </a:xfrm>
          </p:grpSpPr>
          <p:sp>
            <p:nvSpPr>
              <p:cNvPr id="75" name="任意多边形: 形状 18"/>
              <p:cNvSpPr/>
              <p:nvPr/>
            </p:nvSpPr>
            <p:spPr>
              <a:xfrm>
                <a:off x="1652007" y="3288139"/>
                <a:ext cx="8888987" cy="230743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7"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8" name="梯形 4"/>
              <p:cNvSpPr/>
              <p:nvPr/>
            </p:nvSpPr>
            <p:spPr>
              <a:xfrm rot="2019231" flipV="1">
                <a:off x="1602185" y="5299714"/>
                <a:ext cx="338400" cy="164369"/>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9"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80"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81"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82"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83"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65" name="组合 8"/>
            <p:cNvGrpSpPr/>
            <p:nvPr/>
          </p:nvGrpSpPr>
          <p:grpSpPr>
            <a:xfrm flipH="1" flipV="1">
              <a:off x="1584402" y="1903846"/>
              <a:ext cx="9062674" cy="2137112"/>
              <a:chOff x="1584402" y="3589771"/>
              <a:chExt cx="9062674" cy="2137112"/>
            </a:xfrm>
          </p:grpSpPr>
          <p:sp>
            <p:nvSpPr>
              <p:cNvPr id="66" name="任意多边形: 形状 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7" name="梯形 1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8" name="梯形 1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9" name="梯形 4"/>
              <p:cNvSpPr/>
              <p:nvPr/>
            </p:nvSpPr>
            <p:spPr>
              <a:xfrm rot="1886086" flipV="1">
                <a:off x="1611141" y="5337640"/>
                <a:ext cx="357826" cy="17849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cs typeface="+mn-ea"/>
                  <a:sym typeface="+mn-lt"/>
                </a:endParaRPr>
              </a:p>
            </p:txBody>
          </p:sp>
          <p:sp>
            <p:nvSpPr>
              <p:cNvPr id="70" name="椭圆 1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71" name="任意多边形: 形状 1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2" name="任意多边形: 形状 1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3"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4"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fade">
                                      <p:cBhvr>
                                        <p:cTn id="11" dur="500"/>
                                        <p:tgtEl>
                                          <p:spTgt spid="5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500"/>
                                        <p:tgtEl>
                                          <p:spTgt spid="3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6"/>
                                        </p:tgtEl>
                                        <p:attrNameLst>
                                          <p:attrName>style.visibility</p:attrName>
                                        </p:attrNameLst>
                                      </p:cBhvr>
                                      <p:to>
                                        <p:strVal val="visible"/>
                                      </p:to>
                                    </p:set>
                                    <p:animEffect transition="in" filter="fade">
                                      <p:cBhvr>
                                        <p:cTn id="19"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lnSpc>
                <a:spcPct val="120000"/>
              </a:lnSpc>
              <a:defRPr/>
            </a:pPr>
            <a:endParaRPr lang="zh-CN" altLang="en-US" kern="0" dirty="0">
              <a:latin typeface="+mn-lt"/>
              <a:ea typeface="+mn-ea"/>
              <a:cs typeface="+mn-ea"/>
              <a:sym typeface="+mn-lt"/>
            </a:endParaRPr>
          </a:p>
        </p:txBody>
      </p:sp>
      <p:sp>
        <p:nvSpPr>
          <p:cNvPr id="5" name="矩形 4"/>
          <p:cNvSpPr/>
          <p:nvPr/>
        </p:nvSpPr>
        <p:spPr>
          <a:xfrm>
            <a:off x="1007960" y="1744439"/>
            <a:ext cx="10243575" cy="1421928"/>
          </a:xfrm>
          <a:prstGeom prst="rect">
            <a:avLst/>
          </a:prstGeom>
        </p:spPr>
        <p:txBody>
          <a:bodyPr wrap="square">
            <a:spAutoFit/>
          </a:bodyPr>
          <a:lstStyle/>
          <a:p>
            <a:pPr algn="just">
              <a:lnSpc>
                <a:spcPct val="120000"/>
              </a:lnSpc>
            </a:pPr>
            <a:r>
              <a:rPr lang="zh-CN" altLang="en-US" sz="2400" dirty="0">
                <a:cs typeface="+mn-ea"/>
                <a:sym typeface="+mn-lt"/>
              </a:rPr>
              <a:t>数据结构是研究计算机的操作对象（数据）以及它们之间的关系和操作等的学科，目的是提高计算机的数据处理效率并节省存储空间。数据结构主要研究下面三个方面的问题：</a:t>
            </a:r>
            <a:endParaRPr lang="zh-CN" altLang="en-US" sz="2400" dirty="0">
              <a:cs typeface="+mn-ea"/>
              <a:sym typeface="+mn-lt"/>
            </a:endParaRPr>
          </a:p>
        </p:txBody>
      </p:sp>
      <p:sp>
        <p:nvSpPr>
          <p:cNvPr id="2" name="矩形 1"/>
          <p:cNvSpPr/>
          <p:nvPr/>
        </p:nvSpPr>
        <p:spPr>
          <a:xfrm>
            <a:off x="990638" y="3254433"/>
            <a:ext cx="10188502" cy="2751522"/>
          </a:xfrm>
          <a:prstGeom prst="rect">
            <a:avLst/>
          </a:prstGeom>
        </p:spPr>
        <p:txBody>
          <a:bodyPr wrap="square">
            <a:spAutoFit/>
          </a:bodyPr>
          <a:lstStyle/>
          <a:p>
            <a:pPr algn="just">
              <a:lnSpc>
                <a:spcPct val="120000"/>
              </a:lnSpc>
            </a:pPr>
            <a:r>
              <a:rPr lang="zh-CN" altLang="en-US" sz="2400" dirty="0">
                <a:cs typeface="+mn-ea"/>
                <a:sym typeface="+mn-lt"/>
              </a:rPr>
              <a:t>① 数据的</a:t>
            </a:r>
            <a:r>
              <a:rPr lang="zh-CN" altLang="en-US" sz="2400" dirty="0">
                <a:solidFill>
                  <a:schemeClr val="accent1"/>
                </a:solidFill>
                <a:cs typeface="+mn-ea"/>
                <a:sym typeface="+mn-lt"/>
              </a:rPr>
              <a:t>逻辑结构</a:t>
            </a:r>
            <a:r>
              <a:rPr lang="zh-CN" altLang="en-US" sz="2400" dirty="0">
                <a:cs typeface="+mn-ea"/>
                <a:sym typeface="+mn-lt"/>
              </a:rPr>
              <a:t>：在数据集合中，各种数据元素之间固有的逻辑关系；</a:t>
            </a:r>
            <a:endParaRPr lang="zh-CN" altLang="en-US" sz="2400" dirty="0">
              <a:cs typeface="+mn-ea"/>
              <a:sym typeface="+mn-lt"/>
            </a:endParaRPr>
          </a:p>
          <a:p>
            <a:pPr algn="just">
              <a:lnSpc>
                <a:spcPct val="120000"/>
              </a:lnSpc>
            </a:pPr>
            <a:r>
              <a:rPr lang="zh-CN" altLang="en-US" sz="2400" dirty="0">
                <a:cs typeface="+mn-ea"/>
                <a:sym typeface="+mn-lt"/>
              </a:rPr>
              <a:t>② 数据的</a:t>
            </a:r>
            <a:r>
              <a:rPr lang="zh-CN" altLang="en-US" sz="2400" dirty="0">
                <a:solidFill>
                  <a:schemeClr val="accent1"/>
                </a:solidFill>
                <a:cs typeface="+mn-ea"/>
                <a:sym typeface="+mn-lt"/>
              </a:rPr>
              <a:t>存储结构</a:t>
            </a:r>
            <a:r>
              <a:rPr lang="zh-CN" altLang="en-US" sz="2400" dirty="0">
                <a:cs typeface="+mn-ea"/>
                <a:sym typeface="+mn-lt"/>
              </a:rPr>
              <a:t>：在对数据进行存储时，各数据元素在计算机中的存储关系；</a:t>
            </a:r>
            <a:endParaRPr lang="zh-CN" altLang="en-US" sz="2400" dirty="0">
              <a:cs typeface="+mn-ea"/>
              <a:sym typeface="+mn-lt"/>
            </a:endParaRPr>
          </a:p>
          <a:p>
            <a:pPr algn="just">
              <a:lnSpc>
                <a:spcPct val="120000"/>
              </a:lnSpc>
            </a:pPr>
            <a:r>
              <a:rPr lang="zh-CN" altLang="en-US" sz="2400" dirty="0">
                <a:cs typeface="+mn-ea"/>
                <a:sym typeface="+mn-lt"/>
              </a:rPr>
              <a:t>③ 数据结构的</a:t>
            </a:r>
            <a:r>
              <a:rPr lang="zh-CN" altLang="en-US" sz="2400" dirty="0">
                <a:solidFill>
                  <a:schemeClr val="accent1"/>
                </a:solidFill>
                <a:cs typeface="+mn-ea"/>
                <a:sym typeface="+mn-lt"/>
              </a:rPr>
              <a:t>操作</a:t>
            </a:r>
            <a:r>
              <a:rPr lang="zh-CN" altLang="en-US" sz="2400" dirty="0">
                <a:cs typeface="+mn-ea"/>
                <a:sym typeface="+mn-lt"/>
              </a:rPr>
              <a:t>：各种数据结构要进行的操作，以及基于在计算机中的存储方式如何实现这些操作。各种数据结构的操作有所不同，但一般都包含插入、删除、查找、更新、排序等常用的基本操作。</a:t>
            </a:r>
            <a:endParaRPr lang="zh-CN" altLang="en-US" sz="2400" dirty="0">
              <a:cs typeface="+mn-ea"/>
              <a:sym typeface="+mn-lt"/>
            </a:endParaRPr>
          </a:p>
        </p:txBody>
      </p:sp>
      <p:grpSp>
        <p:nvGrpSpPr>
          <p:cNvPr id="27" name="组合 26"/>
          <p:cNvGrpSpPr/>
          <p:nvPr/>
        </p:nvGrpSpPr>
        <p:grpSpPr>
          <a:xfrm>
            <a:off x="672329" y="535651"/>
            <a:ext cx="3565799" cy="876848"/>
            <a:chOff x="326687" y="247818"/>
            <a:chExt cx="4861582" cy="725466"/>
          </a:xfrm>
        </p:grpSpPr>
        <p:sp>
          <p:nvSpPr>
            <p:cNvPr id="28" name="文本框 27"/>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数据结构的概念</a:t>
              </a:r>
              <a:endParaRPr lang="zh-CN" altLang="en-US" sz="2400" kern="0" dirty="0">
                <a:solidFill>
                  <a:srgbClr val="0070C0"/>
                </a:solidFill>
                <a:cs typeface="+mn-ea"/>
                <a:sym typeface="+mn-lt"/>
              </a:endParaRPr>
            </a:p>
          </p:txBody>
        </p:sp>
        <p:grpSp>
          <p:nvGrpSpPr>
            <p:cNvPr id="29" name="组合 28"/>
            <p:cNvGrpSpPr/>
            <p:nvPr/>
          </p:nvGrpSpPr>
          <p:grpSpPr>
            <a:xfrm>
              <a:off x="326687" y="247818"/>
              <a:ext cx="4861582" cy="725466"/>
              <a:chOff x="326687" y="247818"/>
              <a:chExt cx="4861582" cy="725466"/>
            </a:xfrm>
          </p:grpSpPr>
          <p:grpSp>
            <p:nvGrpSpPr>
              <p:cNvPr id="30" name="组合 29"/>
              <p:cNvGrpSpPr/>
              <p:nvPr/>
            </p:nvGrpSpPr>
            <p:grpSpPr>
              <a:xfrm>
                <a:off x="349799" y="247818"/>
                <a:ext cx="4791980" cy="261575"/>
                <a:chOff x="349799" y="247818"/>
                <a:chExt cx="4791980" cy="261575"/>
              </a:xfrm>
            </p:grpSpPr>
            <p:cxnSp>
              <p:nvCxnSpPr>
                <p:cNvPr id="46" name="直接连接符 4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0" name="任意多边形: 形状 4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1" name="任意多边形: 形状 5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1" name="组合 30"/>
              <p:cNvGrpSpPr/>
              <p:nvPr/>
            </p:nvGrpSpPr>
            <p:grpSpPr>
              <a:xfrm>
                <a:off x="349799" y="711709"/>
                <a:ext cx="4815092" cy="261575"/>
                <a:chOff x="358852" y="925118"/>
                <a:chExt cx="4815092" cy="261575"/>
              </a:xfrm>
            </p:grpSpPr>
            <p:cxnSp>
              <p:nvCxnSpPr>
                <p:cNvPr id="39" name="直接连接符 3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4" name="任意多边形: 形状 4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45" name="任意多边形: 形状 44"/>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2" name="组合 31"/>
              <p:cNvGrpSpPr/>
              <p:nvPr/>
            </p:nvGrpSpPr>
            <p:grpSpPr>
              <a:xfrm>
                <a:off x="5138963" y="489126"/>
                <a:ext cx="49306" cy="329693"/>
                <a:chOff x="5138963" y="489126"/>
                <a:chExt cx="49306" cy="329693"/>
              </a:xfrm>
            </p:grpSpPr>
            <p:sp>
              <p:nvSpPr>
                <p:cNvPr id="37" name="椭圆 3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8" name="椭圆 3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3" name="组合 32"/>
              <p:cNvGrpSpPr/>
              <p:nvPr/>
            </p:nvGrpSpPr>
            <p:grpSpPr>
              <a:xfrm>
                <a:off x="326687" y="399838"/>
                <a:ext cx="49306" cy="329693"/>
                <a:chOff x="5138963" y="489126"/>
                <a:chExt cx="49306" cy="329693"/>
              </a:xfrm>
            </p:grpSpPr>
            <p:sp>
              <p:nvSpPr>
                <p:cNvPr id="34" name="椭圆 3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36" name="组合 6"/>
          <p:cNvGrpSpPr/>
          <p:nvPr/>
        </p:nvGrpSpPr>
        <p:grpSpPr>
          <a:xfrm>
            <a:off x="672329" y="1489166"/>
            <a:ext cx="10840402" cy="4876800"/>
            <a:chOff x="1584402" y="1903846"/>
            <a:chExt cx="9062674" cy="3823037"/>
          </a:xfrm>
        </p:grpSpPr>
        <p:grpSp>
          <p:nvGrpSpPr>
            <p:cNvPr id="52" name="组合 7"/>
            <p:cNvGrpSpPr/>
            <p:nvPr/>
          </p:nvGrpSpPr>
          <p:grpSpPr>
            <a:xfrm>
              <a:off x="1584402" y="3288139"/>
              <a:ext cx="9062674" cy="2438744"/>
              <a:chOff x="1584402" y="3288139"/>
              <a:chExt cx="9062674" cy="2438744"/>
            </a:xfrm>
          </p:grpSpPr>
          <p:sp>
            <p:nvSpPr>
              <p:cNvPr id="63" name="任意多边形: 形状 18"/>
              <p:cNvSpPr/>
              <p:nvPr/>
            </p:nvSpPr>
            <p:spPr>
              <a:xfrm>
                <a:off x="1652007" y="3288139"/>
                <a:ext cx="8888987" cy="230743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4"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5"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6"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7"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68"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9"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0"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1"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53" name="组合 8"/>
            <p:cNvGrpSpPr/>
            <p:nvPr/>
          </p:nvGrpSpPr>
          <p:grpSpPr>
            <a:xfrm flipH="1" flipV="1">
              <a:off x="1584402" y="1903846"/>
              <a:ext cx="9062674" cy="2137112"/>
              <a:chOff x="1584402" y="3589771"/>
              <a:chExt cx="9062674" cy="2137112"/>
            </a:xfrm>
          </p:grpSpPr>
          <p:sp>
            <p:nvSpPr>
              <p:cNvPr id="54" name="任意多边形: 形状 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5" name="梯形 1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6" name="梯形 1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7"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8" name="椭圆 1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59" name="任意多边形: 形状 1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0" name="任意多边形: 形状 1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1"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2"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500"/>
                                        <p:tgtEl>
                                          <p:spTgt spid="3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2">
                                            <p:txEl>
                                              <p:pRg st="0" end="0"/>
                                            </p:txEl>
                                          </p:spTgt>
                                        </p:tgtEl>
                                        <p:attrNameLst>
                                          <p:attrName>style.visibility</p:attrName>
                                        </p:attrNameLst>
                                      </p:cBhvr>
                                      <p:to>
                                        <p:strVal val="visible"/>
                                      </p:to>
                                    </p:set>
                                    <p:anim calcmode="lin" valueType="num">
                                      <p:cBhvr additive="base">
                                        <p:cTn id="24"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2">
                                            <p:txEl>
                                              <p:pRg st="1" end="1"/>
                                            </p:txEl>
                                          </p:spTgt>
                                        </p:tgtEl>
                                        <p:attrNameLst>
                                          <p:attrName>style.visibility</p:attrName>
                                        </p:attrNameLst>
                                      </p:cBhvr>
                                      <p:to>
                                        <p:strVal val="visible"/>
                                      </p:to>
                                    </p:set>
                                    <p:anim calcmode="lin" valueType="num">
                                      <p:cBhvr additive="base">
                                        <p:cTn id="30"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2">
                                            <p:txEl>
                                              <p:pRg st="2" end="2"/>
                                            </p:txEl>
                                          </p:spTgt>
                                        </p:tgtEl>
                                        <p:attrNameLst>
                                          <p:attrName>style.visibility</p:attrName>
                                        </p:attrNameLst>
                                      </p:cBhvr>
                                      <p:to>
                                        <p:strVal val="visible"/>
                                      </p:to>
                                    </p:set>
                                    <p:anim calcmode="lin" valueType="num">
                                      <p:cBhvr additive="base">
                                        <p:cTn id="36"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1471089" y="2636653"/>
            <a:ext cx="2034112" cy="2034114"/>
            <a:chOff x="1384152" y="2393101"/>
            <a:chExt cx="2483531" cy="2483534"/>
          </a:xfrm>
        </p:grpSpPr>
        <p:sp>
          <p:nvSpPr>
            <p:cNvPr id="40" name="椭圆 39"/>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1400">
                <a:cs typeface="+mn-ea"/>
                <a:sym typeface="+mn-lt"/>
              </a:endParaRPr>
            </a:p>
          </p:txBody>
        </p:sp>
        <p:sp>
          <p:nvSpPr>
            <p:cNvPr id="2" name="矩形 1"/>
            <p:cNvSpPr/>
            <p:nvPr/>
          </p:nvSpPr>
          <p:spPr>
            <a:xfrm>
              <a:off x="1604267" y="3284643"/>
              <a:ext cx="2043302" cy="690257"/>
            </a:xfrm>
            <a:prstGeom prst="rect">
              <a:avLst/>
            </a:prstGeom>
          </p:spPr>
          <p:txBody>
            <a:bodyPr wrap="square">
              <a:spAutoFit/>
            </a:bodyPr>
            <a:lstStyle/>
            <a:p>
              <a:pPr algn="ctr">
                <a:lnSpc>
                  <a:spcPct val="120000"/>
                </a:lnSpc>
                <a:buClr>
                  <a:srgbClr val="7030A0"/>
                </a:buClr>
              </a:pPr>
              <a:r>
                <a:rPr lang="zh-CN" altLang="en-US" sz="2800" dirty="0">
                  <a:solidFill>
                    <a:schemeClr val="bg1"/>
                  </a:solidFill>
                  <a:effectLst>
                    <a:outerShdw blurRad="38100" dist="38100" dir="2700000" algn="tl">
                      <a:srgbClr val="000000">
                        <a:alpha val="43137"/>
                      </a:srgbClr>
                    </a:outerShdw>
                  </a:effectLst>
                  <a:cs typeface="+mn-ea"/>
                  <a:sym typeface="+mn-lt"/>
                </a:rPr>
                <a:t>问题回答</a:t>
              </a:r>
              <a:endParaRPr lang="zh-CN" altLang="en-US" sz="2800" dirty="0">
                <a:solidFill>
                  <a:schemeClr val="bg1"/>
                </a:solidFill>
                <a:effectLst>
                  <a:outerShdw blurRad="38100" dist="38100" dir="2700000" algn="tl">
                    <a:srgbClr val="000000">
                      <a:alpha val="43137"/>
                    </a:srgbClr>
                  </a:outerShdw>
                </a:effectLst>
                <a:cs typeface="+mn-ea"/>
                <a:sym typeface="+mn-lt"/>
              </a:endParaRPr>
            </a:p>
          </p:txBody>
        </p:sp>
      </p:grpSp>
      <p:sp>
        <p:nvSpPr>
          <p:cNvPr id="42" name="Rectangle 3"/>
          <p:cNvSpPr txBox="1">
            <a:spLocks noChangeArrowheads="1"/>
          </p:cNvSpPr>
          <p:nvPr/>
        </p:nvSpPr>
        <p:spPr>
          <a:xfrm>
            <a:off x="4356568" y="1937518"/>
            <a:ext cx="6968568" cy="980835"/>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20000"/>
              </a:lnSpc>
              <a:spcBef>
                <a:spcPts val="0"/>
              </a:spcBef>
              <a:buClr>
                <a:srgbClr val="7030A0"/>
              </a:buClr>
              <a:buNone/>
            </a:pPr>
            <a:r>
              <a:rPr lang="zh-CN" altLang="en-US" dirty="0">
                <a:cs typeface="+mn-ea"/>
                <a:sym typeface="+mn-lt"/>
              </a:rPr>
              <a:t>数据结构要解决的问题是什么？</a:t>
            </a:r>
            <a:endParaRPr lang="zh-CN" altLang="en-US" dirty="0">
              <a:cs typeface="+mn-ea"/>
              <a:sym typeface="+mn-lt"/>
            </a:endParaRPr>
          </a:p>
          <a:p>
            <a:pPr marL="452755" indent="-452755">
              <a:lnSpc>
                <a:spcPct val="120000"/>
              </a:lnSpc>
              <a:spcBef>
                <a:spcPts val="0"/>
              </a:spcBef>
              <a:buClr>
                <a:srgbClr val="7030A0"/>
              </a:buClr>
              <a:buFont typeface="Arial" panose="020B0604020202020204" pitchFamily="34" charset="0"/>
              <a:buNone/>
            </a:pPr>
            <a:endParaRPr lang="en-US" altLang="zh-CN" sz="1400" dirty="0">
              <a:cs typeface="+mn-ea"/>
              <a:sym typeface="+mn-lt"/>
            </a:endParaRPr>
          </a:p>
        </p:txBody>
      </p:sp>
      <p:grpSp>
        <p:nvGrpSpPr>
          <p:cNvPr id="7" name="组合 6"/>
          <p:cNvGrpSpPr/>
          <p:nvPr/>
        </p:nvGrpSpPr>
        <p:grpSpPr>
          <a:xfrm>
            <a:off x="4195504" y="3265268"/>
            <a:ext cx="1745653" cy="1733461"/>
            <a:chOff x="6337794" y="4010024"/>
            <a:chExt cx="1745653" cy="1733461"/>
          </a:xfrm>
        </p:grpSpPr>
        <p:grpSp>
          <p:nvGrpSpPr>
            <p:cNvPr id="8" name="组合 7"/>
            <p:cNvGrpSpPr/>
            <p:nvPr/>
          </p:nvGrpSpPr>
          <p:grpSpPr>
            <a:xfrm>
              <a:off x="6337794" y="4010024"/>
              <a:ext cx="1745653" cy="1733461"/>
              <a:chOff x="5353747" y="2778516"/>
              <a:chExt cx="1456483" cy="1446310"/>
            </a:xfrm>
            <a:solidFill>
              <a:srgbClr val="0070C0"/>
            </a:solidFill>
          </p:grpSpPr>
          <p:sp>
            <p:nvSpPr>
              <p:cNvPr id="10" name="任意多边形: 形状 9"/>
              <p:cNvSpPr/>
              <p:nvPr/>
            </p:nvSpPr>
            <p:spPr>
              <a:xfrm>
                <a:off x="5401391" y="2826159"/>
                <a:ext cx="1263312" cy="1398667"/>
              </a:xfrm>
              <a:custGeom>
                <a:avLst/>
                <a:gdLst>
                  <a:gd name="connsiteX0" fmla="*/ 1533525 w 2770239"/>
                  <a:gd name="connsiteY0" fmla="*/ 0 h 3067050"/>
                  <a:gd name="connsiteX1" fmla="*/ 2508989 w 2770239"/>
                  <a:gd name="connsiteY1" fmla="*/ 350183 h 3067050"/>
                  <a:gd name="connsiteX2" fmla="*/ 2583955 w 2770239"/>
                  <a:gd name="connsiteY2" fmla="*/ 418316 h 3067050"/>
                  <a:gd name="connsiteX3" fmla="*/ 2575301 w 2770239"/>
                  <a:gd name="connsiteY3" fmla="*/ 418316 h 3067050"/>
                  <a:gd name="connsiteX4" fmla="*/ 2505283 w 2770239"/>
                  <a:gd name="connsiteY4" fmla="*/ 354679 h 3067050"/>
                  <a:gd name="connsiteX5" fmla="*/ 1533525 w 2770239"/>
                  <a:gd name="connsiteY5" fmla="*/ 5827 h 3067050"/>
                  <a:gd name="connsiteX6" fmla="*/ 5827 w 2770239"/>
                  <a:gd name="connsiteY6" fmla="*/ 1533525 h 3067050"/>
                  <a:gd name="connsiteX7" fmla="*/ 1533525 w 2770239"/>
                  <a:gd name="connsiteY7" fmla="*/ 3061223 h 3067050"/>
                  <a:gd name="connsiteX8" fmla="*/ 2712371 w 2770239"/>
                  <a:gd name="connsiteY8" fmla="*/ 2505283 h 3067050"/>
                  <a:gd name="connsiteX9" fmla="*/ 2762971 w 2770239"/>
                  <a:gd name="connsiteY9" fmla="*/ 2437616 h 3067050"/>
                  <a:gd name="connsiteX10" fmla="*/ 2770239 w 2770239"/>
                  <a:gd name="connsiteY10" fmla="*/ 2437616 h 3067050"/>
                  <a:gd name="connsiteX11" fmla="*/ 2716868 w 2770239"/>
                  <a:gd name="connsiteY11" fmla="*/ 2508989 h 3067050"/>
                  <a:gd name="connsiteX12" fmla="*/ 1533525 w 2770239"/>
                  <a:gd name="connsiteY12" fmla="*/ 3067050 h 3067050"/>
                  <a:gd name="connsiteX13" fmla="*/ 0 w 2770239"/>
                  <a:gd name="connsiteY13" fmla="*/ 1533525 h 3067050"/>
                  <a:gd name="connsiteX14" fmla="*/ 1533525 w 2770239"/>
                  <a:gd name="connsiteY14"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70239" h="3067050">
                    <a:moveTo>
                      <a:pt x="1533525" y="0"/>
                    </a:moveTo>
                    <a:cubicBezTo>
                      <a:pt x="1904062" y="0"/>
                      <a:pt x="2243906" y="131416"/>
                      <a:pt x="2508989" y="350183"/>
                    </a:cubicBezTo>
                    <a:lnTo>
                      <a:pt x="2583955" y="418316"/>
                    </a:lnTo>
                    <a:lnTo>
                      <a:pt x="2575301" y="418316"/>
                    </a:lnTo>
                    <a:lnTo>
                      <a:pt x="2505283" y="354679"/>
                    </a:lnTo>
                    <a:cubicBezTo>
                      <a:pt x="2241207" y="136744"/>
                      <a:pt x="1902655" y="5827"/>
                      <a:pt x="1533525" y="5827"/>
                    </a:cubicBezTo>
                    <a:cubicBezTo>
                      <a:pt x="689801" y="5827"/>
                      <a:pt x="5827" y="689801"/>
                      <a:pt x="5827" y="1533525"/>
                    </a:cubicBezTo>
                    <a:cubicBezTo>
                      <a:pt x="5827" y="2377249"/>
                      <a:pt x="689801" y="3061223"/>
                      <a:pt x="1533525" y="3061223"/>
                    </a:cubicBezTo>
                    <a:cubicBezTo>
                      <a:pt x="2008120" y="3061223"/>
                      <a:pt x="2432169" y="2844810"/>
                      <a:pt x="2712371" y="2505283"/>
                    </a:cubicBezTo>
                    <a:lnTo>
                      <a:pt x="2762971" y="2437616"/>
                    </a:lnTo>
                    <a:lnTo>
                      <a:pt x="2770239" y="2437616"/>
                    </a:lnTo>
                    <a:lnTo>
                      <a:pt x="2716868" y="2508989"/>
                    </a:lnTo>
                    <a:cubicBezTo>
                      <a:pt x="2435596" y="2849811"/>
                      <a:pt x="2009930" y="3067050"/>
                      <a:pt x="1533525" y="3067050"/>
                    </a:cubicBezTo>
                    <a:cubicBezTo>
                      <a:pt x="686583" y="3067050"/>
                      <a:pt x="0" y="2380467"/>
                      <a:pt x="0" y="1533525"/>
                    </a:cubicBezTo>
                    <a:cubicBezTo>
                      <a:pt x="0" y="686583"/>
                      <a:pt x="686583" y="0"/>
                      <a:pt x="1533525"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sp>
            <p:nvSpPr>
              <p:cNvPr id="11" name="任意多边形: 形状 10"/>
              <p:cNvSpPr/>
              <p:nvPr/>
            </p:nvSpPr>
            <p:spPr>
              <a:xfrm>
                <a:off x="5353747" y="2778516"/>
                <a:ext cx="1456483" cy="137117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sp>
            <p:nvSpPr>
              <p:cNvPr id="12" name="圆: 空心 11"/>
              <p:cNvSpPr/>
              <p:nvPr/>
            </p:nvSpPr>
            <p:spPr>
              <a:xfrm>
                <a:off x="5468361" y="2893129"/>
                <a:ext cx="1264727" cy="1264728"/>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grpSp>
        <p:sp>
          <p:nvSpPr>
            <p:cNvPr id="9" name="矩形 8"/>
            <p:cNvSpPr/>
            <p:nvPr/>
          </p:nvSpPr>
          <p:spPr>
            <a:xfrm>
              <a:off x="6552735" y="4720639"/>
              <a:ext cx="1415772" cy="461665"/>
            </a:xfrm>
            <a:prstGeom prst="rect">
              <a:avLst/>
            </a:prstGeom>
          </p:spPr>
          <p:txBody>
            <a:bodyPr wrap="none">
              <a:spAutoFit/>
            </a:bodyPr>
            <a:lstStyle/>
            <a:p>
              <a:pPr algn="ctr"/>
              <a:r>
                <a:rPr lang="zh-CN" altLang="en-US" sz="2400" dirty="0">
                  <a:solidFill>
                    <a:srgbClr val="0070C0"/>
                  </a:solidFill>
                  <a:latin typeface="Times New Roman" panose="02020603050405020304" charset="0"/>
                  <a:cs typeface="Times New Roman" panose="02020603050405020304" charset="0"/>
                </a:rPr>
                <a:t>逻辑结构</a:t>
              </a:r>
              <a:endParaRPr lang="zh-CN" altLang="en-US" sz="2400" dirty="0">
                <a:solidFill>
                  <a:srgbClr val="0070C0"/>
                </a:solidFill>
                <a:latin typeface="Times New Roman" panose="02020603050405020304" charset="0"/>
                <a:cs typeface="Times New Roman" panose="02020603050405020304" charset="0"/>
              </a:endParaRPr>
            </a:p>
          </p:txBody>
        </p:sp>
      </p:grpSp>
      <p:grpSp>
        <p:nvGrpSpPr>
          <p:cNvPr id="13" name="组合 12"/>
          <p:cNvGrpSpPr/>
          <p:nvPr/>
        </p:nvGrpSpPr>
        <p:grpSpPr>
          <a:xfrm>
            <a:off x="6299441" y="3322370"/>
            <a:ext cx="1745653" cy="1733461"/>
            <a:chOff x="6337794" y="4010024"/>
            <a:chExt cx="1745653" cy="1733461"/>
          </a:xfrm>
        </p:grpSpPr>
        <p:grpSp>
          <p:nvGrpSpPr>
            <p:cNvPr id="14" name="组合 13"/>
            <p:cNvGrpSpPr/>
            <p:nvPr/>
          </p:nvGrpSpPr>
          <p:grpSpPr>
            <a:xfrm>
              <a:off x="6337794" y="4010024"/>
              <a:ext cx="1745653" cy="1733461"/>
              <a:chOff x="5353747" y="2778516"/>
              <a:chExt cx="1456483" cy="1446310"/>
            </a:xfrm>
            <a:solidFill>
              <a:srgbClr val="0070C0"/>
            </a:solidFill>
          </p:grpSpPr>
          <p:sp>
            <p:nvSpPr>
              <p:cNvPr id="16" name="任意多边形: 形状 15"/>
              <p:cNvSpPr/>
              <p:nvPr/>
            </p:nvSpPr>
            <p:spPr>
              <a:xfrm>
                <a:off x="5401391" y="2826159"/>
                <a:ext cx="1263312" cy="1398667"/>
              </a:xfrm>
              <a:custGeom>
                <a:avLst/>
                <a:gdLst>
                  <a:gd name="connsiteX0" fmla="*/ 1533525 w 2770239"/>
                  <a:gd name="connsiteY0" fmla="*/ 0 h 3067050"/>
                  <a:gd name="connsiteX1" fmla="*/ 2508989 w 2770239"/>
                  <a:gd name="connsiteY1" fmla="*/ 350183 h 3067050"/>
                  <a:gd name="connsiteX2" fmla="*/ 2583955 w 2770239"/>
                  <a:gd name="connsiteY2" fmla="*/ 418316 h 3067050"/>
                  <a:gd name="connsiteX3" fmla="*/ 2575301 w 2770239"/>
                  <a:gd name="connsiteY3" fmla="*/ 418316 h 3067050"/>
                  <a:gd name="connsiteX4" fmla="*/ 2505283 w 2770239"/>
                  <a:gd name="connsiteY4" fmla="*/ 354679 h 3067050"/>
                  <a:gd name="connsiteX5" fmla="*/ 1533525 w 2770239"/>
                  <a:gd name="connsiteY5" fmla="*/ 5827 h 3067050"/>
                  <a:gd name="connsiteX6" fmla="*/ 5827 w 2770239"/>
                  <a:gd name="connsiteY6" fmla="*/ 1533525 h 3067050"/>
                  <a:gd name="connsiteX7" fmla="*/ 1533525 w 2770239"/>
                  <a:gd name="connsiteY7" fmla="*/ 3061223 h 3067050"/>
                  <a:gd name="connsiteX8" fmla="*/ 2712371 w 2770239"/>
                  <a:gd name="connsiteY8" fmla="*/ 2505283 h 3067050"/>
                  <a:gd name="connsiteX9" fmla="*/ 2762971 w 2770239"/>
                  <a:gd name="connsiteY9" fmla="*/ 2437616 h 3067050"/>
                  <a:gd name="connsiteX10" fmla="*/ 2770239 w 2770239"/>
                  <a:gd name="connsiteY10" fmla="*/ 2437616 h 3067050"/>
                  <a:gd name="connsiteX11" fmla="*/ 2716868 w 2770239"/>
                  <a:gd name="connsiteY11" fmla="*/ 2508989 h 3067050"/>
                  <a:gd name="connsiteX12" fmla="*/ 1533525 w 2770239"/>
                  <a:gd name="connsiteY12" fmla="*/ 3067050 h 3067050"/>
                  <a:gd name="connsiteX13" fmla="*/ 0 w 2770239"/>
                  <a:gd name="connsiteY13" fmla="*/ 1533525 h 3067050"/>
                  <a:gd name="connsiteX14" fmla="*/ 1533525 w 2770239"/>
                  <a:gd name="connsiteY14"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70239" h="3067050">
                    <a:moveTo>
                      <a:pt x="1533525" y="0"/>
                    </a:moveTo>
                    <a:cubicBezTo>
                      <a:pt x="1904062" y="0"/>
                      <a:pt x="2243906" y="131416"/>
                      <a:pt x="2508989" y="350183"/>
                    </a:cubicBezTo>
                    <a:lnTo>
                      <a:pt x="2583955" y="418316"/>
                    </a:lnTo>
                    <a:lnTo>
                      <a:pt x="2575301" y="418316"/>
                    </a:lnTo>
                    <a:lnTo>
                      <a:pt x="2505283" y="354679"/>
                    </a:lnTo>
                    <a:cubicBezTo>
                      <a:pt x="2241207" y="136744"/>
                      <a:pt x="1902655" y="5827"/>
                      <a:pt x="1533525" y="5827"/>
                    </a:cubicBezTo>
                    <a:cubicBezTo>
                      <a:pt x="689801" y="5827"/>
                      <a:pt x="5827" y="689801"/>
                      <a:pt x="5827" y="1533525"/>
                    </a:cubicBezTo>
                    <a:cubicBezTo>
                      <a:pt x="5827" y="2377249"/>
                      <a:pt x="689801" y="3061223"/>
                      <a:pt x="1533525" y="3061223"/>
                    </a:cubicBezTo>
                    <a:cubicBezTo>
                      <a:pt x="2008120" y="3061223"/>
                      <a:pt x="2432169" y="2844810"/>
                      <a:pt x="2712371" y="2505283"/>
                    </a:cubicBezTo>
                    <a:lnTo>
                      <a:pt x="2762971" y="2437616"/>
                    </a:lnTo>
                    <a:lnTo>
                      <a:pt x="2770239" y="2437616"/>
                    </a:lnTo>
                    <a:lnTo>
                      <a:pt x="2716868" y="2508989"/>
                    </a:lnTo>
                    <a:cubicBezTo>
                      <a:pt x="2435596" y="2849811"/>
                      <a:pt x="2009930" y="3067050"/>
                      <a:pt x="1533525" y="3067050"/>
                    </a:cubicBezTo>
                    <a:cubicBezTo>
                      <a:pt x="686583" y="3067050"/>
                      <a:pt x="0" y="2380467"/>
                      <a:pt x="0" y="1533525"/>
                    </a:cubicBezTo>
                    <a:cubicBezTo>
                      <a:pt x="0" y="686583"/>
                      <a:pt x="686583" y="0"/>
                      <a:pt x="1533525"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sp>
            <p:nvSpPr>
              <p:cNvPr id="17" name="任意多边形: 形状 16"/>
              <p:cNvSpPr/>
              <p:nvPr/>
            </p:nvSpPr>
            <p:spPr>
              <a:xfrm>
                <a:off x="5353747" y="2778516"/>
                <a:ext cx="1456483" cy="137117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sp>
            <p:nvSpPr>
              <p:cNvPr id="18" name="圆: 空心 17"/>
              <p:cNvSpPr/>
              <p:nvPr/>
            </p:nvSpPr>
            <p:spPr>
              <a:xfrm>
                <a:off x="5468361" y="2893129"/>
                <a:ext cx="1264727" cy="1264728"/>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grpSp>
        <p:sp>
          <p:nvSpPr>
            <p:cNvPr id="15" name="矩形 14"/>
            <p:cNvSpPr/>
            <p:nvPr/>
          </p:nvSpPr>
          <p:spPr>
            <a:xfrm>
              <a:off x="6460909" y="4730649"/>
              <a:ext cx="1492716" cy="461665"/>
            </a:xfrm>
            <a:prstGeom prst="rect">
              <a:avLst/>
            </a:prstGeom>
          </p:spPr>
          <p:txBody>
            <a:bodyPr wrap="none">
              <a:spAutoFit/>
            </a:bodyPr>
            <a:lstStyle/>
            <a:p>
              <a:pPr algn="ctr"/>
              <a:r>
                <a:rPr lang="zh-CN" altLang="en-US" sz="2400" dirty="0">
                  <a:solidFill>
                    <a:srgbClr val="0070C0"/>
                  </a:solidFill>
                  <a:latin typeface="Times New Roman" panose="02020603050405020304" charset="0"/>
                  <a:cs typeface="Times New Roman" panose="02020603050405020304" charset="0"/>
                </a:rPr>
                <a:t> 物理结构</a:t>
              </a:r>
              <a:endParaRPr lang="zh-CN" altLang="en-US" sz="2400" dirty="0">
                <a:solidFill>
                  <a:srgbClr val="0070C0"/>
                </a:solidFill>
                <a:latin typeface="Times New Roman" panose="02020603050405020304" charset="0"/>
                <a:cs typeface="Times New Roman" panose="02020603050405020304" charset="0"/>
              </a:endParaRPr>
            </a:p>
          </p:txBody>
        </p:sp>
      </p:grpSp>
      <p:grpSp>
        <p:nvGrpSpPr>
          <p:cNvPr id="19" name="组合 18"/>
          <p:cNvGrpSpPr/>
          <p:nvPr/>
        </p:nvGrpSpPr>
        <p:grpSpPr>
          <a:xfrm>
            <a:off x="8237382" y="3350920"/>
            <a:ext cx="1745653" cy="1733461"/>
            <a:chOff x="6337794" y="4010024"/>
            <a:chExt cx="1745653" cy="1733461"/>
          </a:xfrm>
        </p:grpSpPr>
        <p:grpSp>
          <p:nvGrpSpPr>
            <p:cNvPr id="20" name="组合 19"/>
            <p:cNvGrpSpPr/>
            <p:nvPr/>
          </p:nvGrpSpPr>
          <p:grpSpPr>
            <a:xfrm>
              <a:off x="6337794" y="4010024"/>
              <a:ext cx="1745653" cy="1733461"/>
              <a:chOff x="5353747" y="2778516"/>
              <a:chExt cx="1456483" cy="1446310"/>
            </a:xfrm>
            <a:solidFill>
              <a:srgbClr val="0070C0"/>
            </a:solidFill>
          </p:grpSpPr>
          <p:sp>
            <p:nvSpPr>
              <p:cNvPr id="22" name="任意多边形: 形状 21"/>
              <p:cNvSpPr/>
              <p:nvPr/>
            </p:nvSpPr>
            <p:spPr>
              <a:xfrm>
                <a:off x="5401391" y="2826159"/>
                <a:ext cx="1263312" cy="1398667"/>
              </a:xfrm>
              <a:custGeom>
                <a:avLst/>
                <a:gdLst>
                  <a:gd name="connsiteX0" fmla="*/ 1533525 w 2770239"/>
                  <a:gd name="connsiteY0" fmla="*/ 0 h 3067050"/>
                  <a:gd name="connsiteX1" fmla="*/ 2508989 w 2770239"/>
                  <a:gd name="connsiteY1" fmla="*/ 350183 h 3067050"/>
                  <a:gd name="connsiteX2" fmla="*/ 2583955 w 2770239"/>
                  <a:gd name="connsiteY2" fmla="*/ 418316 h 3067050"/>
                  <a:gd name="connsiteX3" fmla="*/ 2575301 w 2770239"/>
                  <a:gd name="connsiteY3" fmla="*/ 418316 h 3067050"/>
                  <a:gd name="connsiteX4" fmla="*/ 2505283 w 2770239"/>
                  <a:gd name="connsiteY4" fmla="*/ 354679 h 3067050"/>
                  <a:gd name="connsiteX5" fmla="*/ 1533525 w 2770239"/>
                  <a:gd name="connsiteY5" fmla="*/ 5827 h 3067050"/>
                  <a:gd name="connsiteX6" fmla="*/ 5827 w 2770239"/>
                  <a:gd name="connsiteY6" fmla="*/ 1533525 h 3067050"/>
                  <a:gd name="connsiteX7" fmla="*/ 1533525 w 2770239"/>
                  <a:gd name="connsiteY7" fmla="*/ 3061223 h 3067050"/>
                  <a:gd name="connsiteX8" fmla="*/ 2712371 w 2770239"/>
                  <a:gd name="connsiteY8" fmla="*/ 2505283 h 3067050"/>
                  <a:gd name="connsiteX9" fmla="*/ 2762971 w 2770239"/>
                  <a:gd name="connsiteY9" fmla="*/ 2437616 h 3067050"/>
                  <a:gd name="connsiteX10" fmla="*/ 2770239 w 2770239"/>
                  <a:gd name="connsiteY10" fmla="*/ 2437616 h 3067050"/>
                  <a:gd name="connsiteX11" fmla="*/ 2716868 w 2770239"/>
                  <a:gd name="connsiteY11" fmla="*/ 2508989 h 3067050"/>
                  <a:gd name="connsiteX12" fmla="*/ 1533525 w 2770239"/>
                  <a:gd name="connsiteY12" fmla="*/ 3067050 h 3067050"/>
                  <a:gd name="connsiteX13" fmla="*/ 0 w 2770239"/>
                  <a:gd name="connsiteY13" fmla="*/ 1533525 h 3067050"/>
                  <a:gd name="connsiteX14" fmla="*/ 1533525 w 2770239"/>
                  <a:gd name="connsiteY14"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70239" h="3067050">
                    <a:moveTo>
                      <a:pt x="1533525" y="0"/>
                    </a:moveTo>
                    <a:cubicBezTo>
                      <a:pt x="1904062" y="0"/>
                      <a:pt x="2243906" y="131416"/>
                      <a:pt x="2508989" y="350183"/>
                    </a:cubicBezTo>
                    <a:lnTo>
                      <a:pt x="2583955" y="418316"/>
                    </a:lnTo>
                    <a:lnTo>
                      <a:pt x="2575301" y="418316"/>
                    </a:lnTo>
                    <a:lnTo>
                      <a:pt x="2505283" y="354679"/>
                    </a:lnTo>
                    <a:cubicBezTo>
                      <a:pt x="2241207" y="136744"/>
                      <a:pt x="1902655" y="5827"/>
                      <a:pt x="1533525" y="5827"/>
                    </a:cubicBezTo>
                    <a:cubicBezTo>
                      <a:pt x="689801" y="5827"/>
                      <a:pt x="5827" y="689801"/>
                      <a:pt x="5827" y="1533525"/>
                    </a:cubicBezTo>
                    <a:cubicBezTo>
                      <a:pt x="5827" y="2377249"/>
                      <a:pt x="689801" y="3061223"/>
                      <a:pt x="1533525" y="3061223"/>
                    </a:cubicBezTo>
                    <a:cubicBezTo>
                      <a:pt x="2008120" y="3061223"/>
                      <a:pt x="2432169" y="2844810"/>
                      <a:pt x="2712371" y="2505283"/>
                    </a:cubicBezTo>
                    <a:lnTo>
                      <a:pt x="2762971" y="2437616"/>
                    </a:lnTo>
                    <a:lnTo>
                      <a:pt x="2770239" y="2437616"/>
                    </a:lnTo>
                    <a:lnTo>
                      <a:pt x="2716868" y="2508989"/>
                    </a:lnTo>
                    <a:cubicBezTo>
                      <a:pt x="2435596" y="2849811"/>
                      <a:pt x="2009930" y="3067050"/>
                      <a:pt x="1533525" y="3067050"/>
                    </a:cubicBezTo>
                    <a:cubicBezTo>
                      <a:pt x="686583" y="3067050"/>
                      <a:pt x="0" y="2380467"/>
                      <a:pt x="0" y="1533525"/>
                    </a:cubicBezTo>
                    <a:cubicBezTo>
                      <a:pt x="0" y="686583"/>
                      <a:pt x="686583" y="0"/>
                      <a:pt x="1533525"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sp>
            <p:nvSpPr>
              <p:cNvPr id="23" name="任意多边形: 形状 22"/>
              <p:cNvSpPr/>
              <p:nvPr/>
            </p:nvSpPr>
            <p:spPr>
              <a:xfrm>
                <a:off x="5353747" y="2778516"/>
                <a:ext cx="1456483" cy="137117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sp>
            <p:nvSpPr>
              <p:cNvPr id="24" name="圆: 空心 23"/>
              <p:cNvSpPr/>
              <p:nvPr/>
            </p:nvSpPr>
            <p:spPr>
              <a:xfrm>
                <a:off x="5468361" y="2893129"/>
                <a:ext cx="1264727" cy="1264728"/>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grpSp>
        <p:sp>
          <p:nvSpPr>
            <p:cNvPr id="21" name="矩形 20"/>
            <p:cNvSpPr/>
            <p:nvPr/>
          </p:nvSpPr>
          <p:spPr>
            <a:xfrm>
              <a:off x="6516528" y="4537122"/>
              <a:ext cx="1449602" cy="830997"/>
            </a:xfrm>
            <a:prstGeom prst="rect">
              <a:avLst/>
            </a:prstGeom>
          </p:spPr>
          <p:txBody>
            <a:bodyPr wrap="square">
              <a:spAutoFit/>
            </a:bodyPr>
            <a:lstStyle/>
            <a:p>
              <a:pPr algn="ctr"/>
              <a:r>
                <a:rPr lang="zh-CN" altLang="en-US" sz="2400" dirty="0">
                  <a:solidFill>
                    <a:srgbClr val="0070C0"/>
                  </a:solidFill>
                  <a:latin typeface="Times New Roman" panose="02020603050405020304" charset="0"/>
                  <a:cs typeface="Times New Roman" panose="02020603050405020304" charset="0"/>
                </a:rPr>
                <a:t>操作及操作的实现</a:t>
              </a:r>
              <a:endParaRPr lang="zh-CN" altLang="en-US" sz="2400" dirty="0">
                <a:solidFill>
                  <a:srgbClr val="0070C0"/>
                </a:solidFill>
                <a:latin typeface="Times New Roman" panose="02020603050405020304" charset="0"/>
                <a:cs typeface="Times New Roman" panose="02020603050405020304" charset="0"/>
              </a:endParaRPr>
            </a:p>
          </p:txBody>
        </p:sp>
      </p:grpSp>
      <p:sp>
        <p:nvSpPr>
          <p:cNvPr id="26" name="Rectangle 3"/>
          <p:cNvSpPr txBox="1">
            <a:spLocks noChangeArrowheads="1"/>
          </p:cNvSpPr>
          <p:nvPr/>
        </p:nvSpPr>
        <p:spPr>
          <a:xfrm>
            <a:off x="4356568" y="2662137"/>
            <a:ext cx="1110572" cy="633802"/>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20000"/>
              </a:lnSpc>
              <a:spcBef>
                <a:spcPts val="0"/>
              </a:spcBef>
              <a:buClr>
                <a:srgbClr val="7030A0"/>
              </a:buClr>
              <a:buNone/>
            </a:pPr>
            <a:r>
              <a:rPr lang="zh-CN" altLang="en-US" dirty="0">
                <a:solidFill>
                  <a:srgbClr val="0070C0"/>
                </a:solidFill>
                <a:cs typeface="+mn-ea"/>
                <a:sym typeface="+mn-lt"/>
              </a:rPr>
              <a:t>答：</a:t>
            </a:r>
            <a:endParaRPr lang="en-US" altLang="zh-CN" sz="1400" dirty="0">
              <a:solidFill>
                <a:srgbClr val="0070C0"/>
              </a:solidFill>
              <a:cs typeface="+mn-ea"/>
              <a:sym typeface="+mn-lt"/>
            </a:endParaRPr>
          </a:p>
        </p:txBody>
      </p:sp>
      <p:grpSp>
        <p:nvGrpSpPr>
          <p:cNvPr id="25" name="组合 24"/>
          <p:cNvGrpSpPr/>
          <p:nvPr/>
        </p:nvGrpSpPr>
        <p:grpSpPr>
          <a:xfrm>
            <a:off x="672329" y="535651"/>
            <a:ext cx="3565799" cy="876848"/>
            <a:chOff x="326687" y="247818"/>
            <a:chExt cx="4861582" cy="725466"/>
          </a:xfrm>
        </p:grpSpPr>
        <p:sp>
          <p:nvSpPr>
            <p:cNvPr id="27" name="文本框 26"/>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数据结构的概念</a:t>
              </a:r>
              <a:endParaRPr lang="zh-CN" altLang="en-US" sz="2400" kern="0" dirty="0">
                <a:solidFill>
                  <a:srgbClr val="0070C0"/>
                </a:solidFill>
                <a:cs typeface="+mn-ea"/>
                <a:sym typeface="+mn-lt"/>
              </a:endParaRPr>
            </a:p>
          </p:txBody>
        </p:sp>
        <p:grpSp>
          <p:nvGrpSpPr>
            <p:cNvPr id="28" name="组合 27"/>
            <p:cNvGrpSpPr/>
            <p:nvPr/>
          </p:nvGrpSpPr>
          <p:grpSpPr>
            <a:xfrm>
              <a:off x="326687" y="247818"/>
              <a:ext cx="4861582" cy="725466"/>
              <a:chOff x="326687" y="247818"/>
              <a:chExt cx="4861582" cy="725466"/>
            </a:xfrm>
          </p:grpSpPr>
          <p:grpSp>
            <p:nvGrpSpPr>
              <p:cNvPr id="29" name="组合 28"/>
              <p:cNvGrpSpPr/>
              <p:nvPr/>
            </p:nvGrpSpPr>
            <p:grpSpPr>
              <a:xfrm>
                <a:off x="349799" y="247818"/>
                <a:ext cx="4791980" cy="261575"/>
                <a:chOff x="349799" y="247818"/>
                <a:chExt cx="4791980" cy="261575"/>
              </a:xfrm>
            </p:grpSpPr>
            <p:cxnSp>
              <p:nvCxnSpPr>
                <p:cNvPr id="47" name="直接连接符 46"/>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1" name="任意多边形: 形状 5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2" name="任意多边形: 形状 5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0" name="组合 29"/>
              <p:cNvGrpSpPr/>
              <p:nvPr/>
            </p:nvGrpSpPr>
            <p:grpSpPr>
              <a:xfrm>
                <a:off x="349799" y="711709"/>
                <a:ext cx="4815092" cy="261575"/>
                <a:chOff x="358852" y="925118"/>
                <a:chExt cx="4815092" cy="261575"/>
              </a:xfrm>
            </p:grpSpPr>
            <p:cxnSp>
              <p:nvCxnSpPr>
                <p:cNvPr id="37" name="直接连接符 36"/>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5" name="任意多边形: 形状 44"/>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46" name="任意多边形: 形状 45"/>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1" name="组合 30"/>
              <p:cNvGrpSpPr/>
              <p:nvPr/>
            </p:nvGrpSpPr>
            <p:grpSpPr>
              <a:xfrm>
                <a:off x="5138963" y="489126"/>
                <a:ext cx="49306" cy="329693"/>
                <a:chOff x="5138963" y="489126"/>
                <a:chExt cx="49306" cy="329693"/>
              </a:xfrm>
            </p:grpSpPr>
            <p:sp>
              <p:nvSpPr>
                <p:cNvPr id="35" name="椭圆 3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6" name="椭圆 3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2" name="组合 31"/>
              <p:cNvGrpSpPr/>
              <p:nvPr/>
            </p:nvGrpSpPr>
            <p:grpSpPr>
              <a:xfrm>
                <a:off x="326687" y="399838"/>
                <a:ext cx="49306" cy="329693"/>
                <a:chOff x="5138963" y="489126"/>
                <a:chExt cx="49306" cy="329693"/>
              </a:xfrm>
            </p:grpSpPr>
            <p:sp>
              <p:nvSpPr>
                <p:cNvPr id="33" name="椭圆 3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4" name="椭圆 3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42"/>
                                        </p:tgtEl>
                                        <p:attrNameLst>
                                          <p:attrName>style.visibility</p:attrName>
                                        </p:attrNameLst>
                                      </p:cBhvr>
                                      <p:to>
                                        <p:strVal val="visible"/>
                                      </p:to>
                                    </p:set>
                                    <p:anim calcmode="lin" valueType="num">
                                      <p:cBhvr>
                                        <p:cTn id="17" dur="500" fill="hold"/>
                                        <p:tgtEl>
                                          <p:spTgt spid="42"/>
                                        </p:tgtEl>
                                        <p:attrNameLst>
                                          <p:attrName>ppt_w</p:attrName>
                                        </p:attrNameLst>
                                      </p:cBhvr>
                                      <p:tavLst>
                                        <p:tav tm="0">
                                          <p:val>
                                            <p:fltVal val="0"/>
                                          </p:val>
                                        </p:tav>
                                        <p:tav tm="100000">
                                          <p:val>
                                            <p:strVal val="#ppt_w"/>
                                          </p:val>
                                        </p:tav>
                                      </p:tavLst>
                                    </p:anim>
                                    <p:anim calcmode="lin" valueType="num">
                                      <p:cBhvr>
                                        <p:cTn id="18" dur="500" fill="hold"/>
                                        <p:tgtEl>
                                          <p:spTgt spid="42"/>
                                        </p:tgtEl>
                                        <p:attrNameLst>
                                          <p:attrName>ppt_h</p:attrName>
                                        </p:attrNameLst>
                                      </p:cBhvr>
                                      <p:tavLst>
                                        <p:tav tm="0">
                                          <p:val>
                                            <p:fltVal val="0"/>
                                          </p:val>
                                        </p:tav>
                                        <p:tav tm="100000">
                                          <p:val>
                                            <p:strVal val="#ppt_h"/>
                                          </p:val>
                                        </p:tav>
                                      </p:tavLst>
                                    </p:anim>
                                    <p:animEffect transition="in" filter="fade">
                                      <p:cBhvr>
                                        <p:cTn id="19" dur="500"/>
                                        <p:tgtEl>
                                          <p:spTgt spid="42"/>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grpId="0" nodeType="clickEffect">
                                  <p:stCondLst>
                                    <p:cond delay="0"/>
                                  </p:stCondLst>
                                  <p:childTnLst>
                                    <p:set>
                                      <p:cBhvr>
                                        <p:cTn id="23" dur="1" fill="hold">
                                          <p:stCondLst>
                                            <p:cond delay="0"/>
                                          </p:stCondLst>
                                        </p:cTn>
                                        <p:tgtEl>
                                          <p:spTgt spid="26"/>
                                        </p:tgtEl>
                                        <p:attrNameLst>
                                          <p:attrName>style.visibility</p:attrName>
                                        </p:attrNameLst>
                                      </p:cBhvr>
                                      <p:to>
                                        <p:strVal val="visible"/>
                                      </p:to>
                                    </p:set>
                                    <p:anim calcmode="lin" valueType="num">
                                      <p:cBhvr>
                                        <p:cTn id="24" dur="500" fill="hold"/>
                                        <p:tgtEl>
                                          <p:spTgt spid="26"/>
                                        </p:tgtEl>
                                        <p:attrNameLst>
                                          <p:attrName>ppt_w</p:attrName>
                                        </p:attrNameLst>
                                      </p:cBhvr>
                                      <p:tavLst>
                                        <p:tav tm="0">
                                          <p:val>
                                            <p:fltVal val="0"/>
                                          </p:val>
                                        </p:tav>
                                        <p:tav tm="100000">
                                          <p:val>
                                            <p:strVal val="#ppt_w"/>
                                          </p:val>
                                        </p:tav>
                                      </p:tavLst>
                                    </p:anim>
                                    <p:anim calcmode="lin" valueType="num">
                                      <p:cBhvr>
                                        <p:cTn id="25" dur="500" fill="hold"/>
                                        <p:tgtEl>
                                          <p:spTgt spid="26"/>
                                        </p:tgtEl>
                                        <p:attrNameLst>
                                          <p:attrName>ppt_h</p:attrName>
                                        </p:attrNameLst>
                                      </p:cBhvr>
                                      <p:tavLst>
                                        <p:tav tm="0">
                                          <p:val>
                                            <p:fltVal val="0"/>
                                          </p:val>
                                        </p:tav>
                                        <p:tav tm="100000">
                                          <p:val>
                                            <p:strVal val="#ppt_h"/>
                                          </p:val>
                                        </p:tav>
                                      </p:tavLst>
                                    </p:anim>
                                    <p:animEffect transition="in" filter="fade">
                                      <p:cBhvr>
                                        <p:cTn id="26" dur="500"/>
                                        <p:tgtEl>
                                          <p:spTgt spid="26"/>
                                        </p:tgtEl>
                                      </p:cBhvr>
                                    </p:animEffect>
                                  </p:childTnLst>
                                </p:cTn>
                              </p:par>
                            </p:childTnLst>
                          </p:cTn>
                        </p:par>
                        <p:par>
                          <p:cTn id="27" fill="hold">
                            <p:stCondLst>
                              <p:cond delay="500"/>
                            </p:stCondLst>
                            <p:childTnLst>
                              <p:par>
                                <p:cTn id="28" presetID="16" presetClass="entr" presetSubtype="21"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barn(inVertical)">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barn(inVertical)">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barn(inVertical)">
                                      <p:cBhvr>
                                        <p:cTn id="4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2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lnSpc>
                <a:spcPct val="120000"/>
              </a:lnSpc>
              <a:defRPr/>
            </a:pPr>
            <a:endParaRPr lang="zh-CN" altLang="en-US" kern="0" dirty="0">
              <a:latin typeface="+mn-lt"/>
              <a:ea typeface="+mn-ea"/>
              <a:cs typeface="+mn-ea"/>
              <a:sym typeface="+mn-lt"/>
            </a:endParaRPr>
          </a:p>
        </p:txBody>
      </p:sp>
      <p:sp>
        <p:nvSpPr>
          <p:cNvPr id="5" name="矩形 4"/>
          <p:cNvSpPr/>
          <p:nvPr/>
        </p:nvSpPr>
        <p:spPr>
          <a:xfrm>
            <a:off x="1033195" y="1965369"/>
            <a:ext cx="10243575" cy="1421928"/>
          </a:xfrm>
          <a:prstGeom prst="rect">
            <a:avLst/>
          </a:prstGeom>
        </p:spPr>
        <p:txBody>
          <a:bodyPr wrap="square">
            <a:spAutoFit/>
          </a:bodyPr>
          <a:lstStyle/>
          <a:p>
            <a:pPr algn="just">
              <a:lnSpc>
                <a:spcPct val="120000"/>
              </a:lnSpc>
            </a:pPr>
            <a:r>
              <a:rPr lang="zh-CN" altLang="en-US" sz="2400" dirty="0">
                <a:cs typeface="+mn-ea"/>
                <a:sym typeface="+mn-lt"/>
              </a:rPr>
              <a:t>数据结构是研究计算机的操作对象（数据）以及它们之间的关系和操作等的学科，目的是提高计算机的数据处理效率并节省存储空间。数据结构主要研究下面三个方面的问题：</a:t>
            </a:r>
            <a:endParaRPr lang="zh-CN" altLang="en-US" sz="2400" dirty="0">
              <a:cs typeface="+mn-ea"/>
              <a:sym typeface="+mn-lt"/>
            </a:endParaRPr>
          </a:p>
        </p:txBody>
      </p:sp>
      <p:sp>
        <p:nvSpPr>
          <p:cNvPr id="2" name="矩形 1"/>
          <p:cNvSpPr/>
          <p:nvPr/>
        </p:nvSpPr>
        <p:spPr>
          <a:xfrm>
            <a:off x="1033195" y="3502350"/>
            <a:ext cx="10188502" cy="2751522"/>
          </a:xfrm>
          <a:prstGeom prst="rect">
            <a:avLst/>
          </a:prstGeom>
        </p:spPr>
        <p:txBody>
          <a:bodyPr wrap="square">
            <a:spAutoFit/>
          </a:bodyPr>
          <a:lstStyle/>
          <a:p>
            <a:pPr algn="just">
              <a:lnSpc>
                <a:spcPct val="120000"/>
              </a:lnSpc>
            </a:pPr>
            <a:r>
              <a:rPr lang="zh-CN" altLang="en-US" sz="2400" dirty="0">
                <a:cs typeface="+mn-ea"/>
                <a:sym typeface="+mn-lt"/>
              </a:rPr>
              <a:t>① 数据的</a:t>
            </a:r>
            <a:r>
              <a:rPr lang="zh-CN" altLang="en-US" sz="2400" dirty="0">
                <a:solidFill>
                  <a:srgbClr val="FF0000"/>
                </a:solidFill>
                <a:cs typeface="+mn-ea"/>
                <a:sym typeface="+mn-lt"/>
              </a:rPr>
              <a:t>逻辑结构</a:t>
            </a:r>
            <a:r>
              <a:rPr lang="zh-CN" altLang="en-US" sz="2400" dirty="0">
                <a:cs typeface="+mn-ea"/>
                <a:sym typeface="+mn-lt"/>
              </a:rPr>
              <a:t>：在数据集合中，各种数据元素之间固有的逻辑关系；</a:t>
            </a:r>
            <a:endParaRPr lang="zh-CN" altLang="en-US" sz="2400" dirty="0">
              <a:cs typeface="+mn-ea"/>
              <a:sym typeface="+mn-lt"/>
            </a:endParaRPr>
          </a:p>
          <a:p>
            <a:pPr algn="just">
              <a:lnSpc>
                <a:spcPct val="120000"/>
              </a:lnSpc>
            </a:pPr>
            <a:r>
              <a:rPr lang="zh-CN" altLang="en-US" sz="2400" dirty="0">
                <a:cs typeface="+mn-ea"/>
                <a:sym typeface="+mn-lt"/>
              </a:rPr>
              <a:t>② 数据的</a:t>
            </a:r>
            <a:r>
              <a:rPr lang="zh-CN" altLang="en-US" sz="2400" dirty="0">
                <a:solidFill>
                  <a:srgbClr val="FF0000"/>
                </a:solidFill>
                <a:cs typeface="+mn-ea"/>
                <a:sym typeface="+mn-lt"/>
              </a:rPr>
              <a:t>存储结构</a:t>
            </a:r>
            <a:r>
              <a:rPr lang="zh-CN" altLang="en-US" sz="2400" dirty="0">
                <a:cs typeface="+mn-ea"/>
                <a:sym typeface="+mn-lt"/>
              </a:rPr>
              <a:t>：在对数据进行存储时，各数据元素在计算机中的存储关系；</a:t>
            </a:r>
            <a:endParaRPr lang="zh-CN" altLang="en-US" sz="2400" dirty="0">
              <a:cs typeface="+mn-ea"/>
              <a:sym typeface="+mn-lt"/>
            </a:endParaRPr>
          </a:p>
          <a:p>
            <a:pPr algn="just">
              <a:lnSpc>
                <a:spcPct val="120000"/>
              </a:lnSpc>
            </a:pPr>
            <a:r>
              <a:rPr lang="zh-CN" altLang="en-US" sz="2400" dirty="0">
                <a:cs typeface="+mn-ea"/>
                <a:sym typeface="+mn-lt"/>
              </a:rPr>
              <a:t>③ 数据结构的</a:t>
            </a:r>
            <a:r>
              <a:rPr lang="zh-CN" altLang="en-US" sz="2400" dirty="0">
                <a:solidFill>
                  <a:srgbClr val="FF0000"/>
                </a:solidFill>
                <a:cs typeface="+mn-ea"/>
                <a:sym typeface="+mn-lt"/>
              </a:rPr>
              <a:t>操作</a:t>
            </a:r>
            <a:r>
              <a:rPr lang="zh-CN" altLang="en-US" sz="2400" dirty="0">
                <a:cs typeface="+mn-ea"/>
                <a:sym typeface="+mn-lt"/>
              </a:rPr>
              <a:t>：各种数据结构要进行的操作，以及基于在计算机中的存储方式如何实现这些操作。各种数据结构的操作有所不同，但一般都包含插入、删除、查找、更新、排序等常用的基本操作。</a:t>
            </a:r>
            <a:endParaRPr lang="zh-CN" altLang="en-US" sz="2400" dirty="0">
              <a:cs typeface="+mn-ea"/>
              <a:sym typeface="+mn-lt"/>
            </a:endParaRPr>
          </a:p>
        </p:txBody>
      </p:sp>
      <p:grpSp>
        <p:nvGrpSpPr>
          <p:cNvPr id="27" name="组合 26"/>
          <p:cNvGrpSpPr/>
          <p:nvPr/>
        </p:nvGrpSpPr>
        <p:grpSpPr>
          <a:xfrm>
            <a:off x="672329" y="535651"/>
            <a:ext cx="3565799" cy="876848"/>
            <a:chOff x="326687" y="247818"/>
            <a:chExt cx="4861582" cy="725466"/>
          </a:xfrm>
        </p:grpSpPr>
        <p:sp>
          <p:nvSpPr>
            <p:cNvPr id="28" name="文本框 27"/>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数据结构的概念</a:t>
              </a:r>
              <a:endParaRPr lang="zh-CN" altLang="en-US" sz="2400" kern="0" dirty="0">
                <a:solidFill>
                  <a:srgbClr val="0070C0"/>
                </a:solidFill>
                <a:cs typeface="+mn-ea"/>
                <a:sym typeface="+mn-lt"/>
              </a:endParaRPr>
            </a:p>
          </p:txBody>
        </p:sp>
        <p:grpSp>
          <p:nvGrpSpPr>
            <p:cNvPr id="29" name="组合 28"/>
            <p:cNvGrpSpPr/>
            <p:nvPr/>
          </p:nvGrpSpPr>
          <p:grpSpPr>
            <a:xfrm>
              <a:off x="326687" y="247818"/>
              <a:ext cx="4861582" cy="725466"/>
              <a:chOff x="326687" y="247818"/>
              <a:chExt cx="4861582" cy="725466"/>
            </a:xfrm>
          </p:grpSpPr>
          <p:grpSp>
            <p:nvGrpSpPr>
              <p:cNvPr id="30" name="组合 29"/>
              <p:cNvGrpSpPr/>
              <p:nvPr/>
            </p:nvGrpSpPr>
            <p:grpSpPr>
              <a:xfrm>
                <a:off x="349799" y="247818"/>
                <a:ext cx="4791980" cy="261575"/>
                <a:chOff x="349799" y="247818"/>
                <a:chExt cx="4791980" cy="261575"/>
              </a:xfrm>
            </p:grpSpPr>
            <p:cxnSp>
              <p:nvCxnSpPr>
                <p:cNvPr id="46" name="直接连接符 4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0" name="任意多边形: 形状 4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1" name="任意多边形: 形状 5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1" name="组合 30"/>
              <p:cNvGrpSpPr/>
              <p:nvPr/>
            </p:nvGrpSpPr>
            <p:grpSpPr>
              <a:xfrm>
                <a:off x="349799" y="711709"/>
                <a:ext cx="4815092" cy="261575"/>
                <a:chOff x="358852" y="925118"/>
                <a:chExt cx="4815092" cy="261575"/>
              </a:xfrm>
            </p:grpSpPr>
            <p:cxnSp>
              <p:nvCxnSpPr>
                <p:cNvPr id="39" name="直接连接符 3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4" name="任意多边形: 形状 4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45" name="任意多边形: 形状 44"/>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2" name="组合 31"/>
              <p:cNvGrpSpPr/>
              <p:nvPr/>
            </p:nvGrpSpPr>
            <p:grpSpPr>
              <a:xfrm>
                <a:off x="5138963" y="489126"/>
                <a:ext cx="49306" cy="329693"/>
                <a:chOff x="5138963" y="489126"/>
                <a:chExt cx="49306" cy="329693"/>
              </a:xfrm>
            </p:grpSpPr>
            <p:sp>
              <p:nvSpPr>
                <p:cNvPr id="37" name="椭圆 3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8" name="椭圆 3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3" name="组合 32"/>
              <p:cNvGrpSpPr/>
              <p:nvPr/>
            </p:nvGrpSpPr>
            <p:grpSpPr>
              <a:xfrm>
                <a:off x="326687" y="399838"/>
                <a:ext cx="49306" cy="329693"/>
                <a:chOff x="5138963" y="489126"/>
                <a:chExt cx="49306" cy="329693"/>
              </a:xfrm>
            </p:grpSpPr>
            <p:sp>
              <p:nvSpPr>
                <p:cNvPr id="34" name="椭圆 3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36" name="组合 29"/>
          <p:cNvGrpSpPr/>
          <p:nvPr/>
        </p:nvGrpSpPr>
        <p:grpSpPr>
          <a:xfrm>
            <a:off x="731838" y="1792193"/>
            <a:ext cx="10807393" cy="4638544"/>
            <a:chOff x="1584402" y="1903846"/>
            <a:chExt cx="9062674" cy="3823037"/>
          </a:xfrm>
        </p:grpSpPr>
        <p:grpSp>
          <p:nvGrpSpPr>
            <p:cNvPr id="52" name="组合 30"/>
            <p:cNvGrpSpPr/>
            <p:nvPr/>
          </p:nvGrpSpPr>
          <p:grpSpPr>
            <a:xfrm>
              <a:off x="1584402" y="3589771"/>
              <a:ext cx="9062674" cy="2137112"/>
              <a:chOff x="1584402" y="3589771"/>
              <a:chExt cx="9062674" cy="2137112"/>
            </a:xfrm>
          </p:grpSpPr>
          <p:sp>
            <p:nvSpPr>
              <p:cNvPr id="63"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8"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31"/>
            <p:cNvGrpSpPr/>
            <p:nvPr/>
          </p:nvGrpSpPr>
          <p:grpSpPr>
            <a:xfrm flipH="1" flipV="1">
              <a:off x="1584402" y="1903846"/>
              <a:ext cx="9062674" cy="2137112"/>
              <a:chOff x="1584402" y="3589771"/>
              <a:chExt cx="9062674" cy="2137112"/>
            </a:xfrm>
          </p:grpSpPr>
          <p:sp>
            <p:nvSpPr>
              <p:cNvPr id="54" name="任意多边形: 形状 3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梯形 3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梯形 3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9"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wipe(left)">
                                      <p:cBhvr>
                                        <p:cTn id="11" dur="500"/>
                                        <p:tgtEl>
                                          <p:spTgt spid="3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672329" y="535651"/>
            <a:ext cx="3565799" cy="876848"/>
            <a:chOff x="326687" y="247818"/>
            <a:chExt cx="4861582" cy="725466"/>
          </a:xfrm>
        </p:grpSpPr>
        <p:sp>
          <p:nvSpPr>
            <p:cNvPr id="7" name="文本框 6"/>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数据结构的概念</a:t>
              </a:r>
              <a:endParaRPr lang="zh-CN" altLang="en-US" sz="2400" kern="0" dirty="0">
                <a:solidFill>
                  <a:srgbClr val="0070C0"/>
                </a:solidFill>
                <a:cs typeface="+mn-ea"/>
                <a:sym typeface="+mn-lt"/>
              </a:endParaRPr>
            </a:p>
          </p:txBody>
        </p:sp>
        <p:grpSp>
          <p:nvGrpSpPr>
            <p:cNvPr id="8" name="组合 7"/>
            <p:cNvGrpSpPr/>
            <p:nvPr/>
          </p:nvGrpSpPr>
          <p:grpSpPr>
            <a:xfrm>
              <a:off x="326687" y="247818"/>
              <a:ext cx="4861582" cy="725466"/>
              <a:chOff x="326687" y="247818"/>
              <a:chExt cx="4861582" cy="725466"/>
            </a:xfrm>
          </p:grpSpPr>
          <p:grpSp>
            <p:nvGrpSpPr>
              <p:cNvPr id="9" name="组合 8"/>
              <p:cNvGrpSpPr/>
              <p:nvPr/>
            </p:nvGrpSpPr>
            <p:grpSpPr>
              <a:xfrm>
                <a:off x="349799" y="247818"/>
                <a:ext cx="4791980" cy="261575"/>
                <a:chOff x="349799" y="247818"/>
                <a:chExt cx="4791980" cy="261575"/>
              </a:xfrm>
            </p:grpSpPr>
            <p:cxnSp>
              <p:nvCxnSpPr>
                <p:cNvPr id="24"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8" name="任意多边形: 形状 27"/>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29" name="任意多边形: 形状 28"/>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0" name="组合 9"/>
              <p:cNvGrpSpPr/>
              <p:nvPr/>
            </p:nvGrpSpPr>
            <p:grpSpPr>
              <a:xfrm>
                <a:off x="349799" y="711709"/>
                <a:ext cx="4815092" cy="261575"/>
                <a:chOff x="358852" y="925118"/>
                <a:chExt cx="4815092" cy="261575"/>
              </a:xfrm>
            </p:grpSpPr>
            <p:cxnSp>
              <p:nvCxnSpPr>
                <p:cNvPr id="17" name="直接连接符 16"/>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23" name="任意多边形: 形状 22"/>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1" name="组合 10"/>
              <p:cNvGrpSpPr/>
              <p:nvPr/>
            </p:nvGrpSpPr>
            <p:grpSpPr>
              <a:xfrm>
                <a:off x="5138963" y="489126"/>
                <a:ext cx="49306" cy="329693"/>
                <a:chOff x="5138963" y="489126"/>
                <a:chExt cx="49306" cy="329693"/>
              </a:xfrm>
            </p:grpSpPr>
            <p:sp>
              <p:nvSpPr>
                <p:cNvPr id="15" name="椭圆 1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6" name="椭圆 1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12" name="组合 11"/>
              <p:cNvGrpSpPr/>
              <p:nvPr/>
            </p:nvGrpSpPr>
            <p:grpSpPr>
              <a:xfrm>
                <a:off x="326687" y="399838"/>
                <a:ext cx="49306" cy="329693"/>
                <a:chOff x="5138963" y="489126"/>
                <a:chExt cx="49306" cy="329693"/>
              </a:xfrm>
            </p:grpSpPr>
            <p:sp>
              <p:nvSpPr>
                <p:cNvPr id="13" name="椭圆 1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4" name="椭圆 1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31" name="组合 30"/>
          <p:cNvGrpSpPr/>
          <p:nvPr/>
        </p:nvGrpSpPr>
        <p:grpSpPr>
          <a:xfrm>
            <a:off x="850295" y="1651442"/>
            <a:ext cx="10431580" cy="4408041"/>
            <a:chOff x="850295" y="1403110"/>
            <a:chExt cx="10431580" cy="4408041"/>
          </a:xfrm>
        </p:grpSpPr>
        <p:sp>
          <p:nvSpPr>
            <p:cNvPr id="32" name="Rectangle 3"/>
            <p:cNvSpPr txBox="1">
              <a:spLocks noChangeArrowheads="1"/>
            </p:cNvSpPr>
            <p:nvPr/>
          </p:nvSpPr>
          <p:spPr>
            <a:xfrm>
              <a:off x="1329349" y="2183304"/>
              <a:ext cx="9498575" cy="3374721"/>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spcBef>
                  <a:spcPts val="0"/>
                </a:spcBef>
                <a:buClr>
                  <a:srgbClr val="7030A0"/>
                </a:buClr>
                <a:buNone/>
              </a:pPr>
              <a:r>
                <a:rPr lang="zh-CN" altLang="en-US" sz="2400" dirty="0">
                  <a:cs typeface="+mn-ea"/>
                  <a:sym typeface="+mn-lt"/>
                </a:rPr>
                <a:t>一般情况下，在具有相同特征的数据元素集合中，各个数据元素之间存在某种关系，这种关系反映了该集合中的数据元素所固有的一种结构。</a:t>
              </a:r>
              <a:r>
                <a:rPr lang="zh-CN" altLang="en-US" sz="2400" dirty="0">
                  <a:solidFill>
                    <a:srgbClr val="0070C0"/>
                  </a:solidFill>
                  <a:cs typeface="+mn-ea"/>
                  <a:sym typeface="+mn-lt"/>
                </a:rPr>
                <a:t>通常把数据元素之间这种固有的关系简单地用</a:t>
              </a:r>
              <a:r>
                <a:rPr lang="zh-CN" altLang="en-US" sz="2400" dirty="0">
                  <a:solidFill>
                    <a:srgbClr val="FF0000"/>
                  </a:solidFill>
                  <a:cs typeface="+mn-ea"/>
                  <a:sym typeface="+mn-lt"/>
                </a:rPr>
                <a:t>前驱</a:t>
              </a:r>
              <a:r>
                <a:rPr lang="zh-CN" altLang="en-US" sz="2400" dirty="0">
                  <a:solidFill>
                    <a:srgbClr val="0070C0"/>
                  </a:solidFill>
                  <a:cs typeface="+mn-ea"/>
                  <a:sym typeface="+mn-lt"/>
                </a:rPr>
                <a:t>与</a:t>
              </a:r>
              <a:r>
                <a:rPr lang="zh-CN" altLang="en-US" sz="2400" dirty="0">
                  <a:solidFill>
                    <a:srgbClr val="FF0000"/>
                  </a:solidFill>
                  <a:cs typeface="+mn-ea"/>
                  <a:sym typeface="+mn-lt"/>
                </a:rPr>
                <a:t>后继</a:t>
              </a:r>
              <a:r>
                <a:rPr lang="zh-CN" altLang="en-US" sz="2400" dirty="0">
                  <a:solidFill>
                    <a:srgbClr val="0070C0"/>
                  </a:solidFill>
                  <a:cs typeface="+mn-ea"/>
                  <a:sym typeface="+mn-lt"/>
                </a:rPr>
                <a:t>关系来描述。</a:t>
              </a:r>
              <a:r>
                <a:rPr lang="zh-CN" altLang="en-US" sz="2400" dirty="0">
                  <a:solidFill>
                    <a:schemeClr val="tx1">
                      <a:lumMod val="85000"/>
                      <a:lumOff val="15000"/>
                    </a:schemeClr>
                  </a:solidFill>
                  <a:cs typeface="+mn-ea"/>
                  <a:sym typeface="+mn-lt"/>
                </a:rPr>
                <a:t>前驱与后继关系所表示的实际意义会随具体对象的不同而不同，</a:t>
              </a:r>
              <a:r>
                <a:rPr lang="zh-CN" altLang="en-US" sz="2400" dirty="0">
                  <a:solidFill>
                    <a:srgbClr val="0070C0"/>
                  </a:solidFill>
                  <a:cs typeface="+mn-ea"/>
                  <a:sym typeface="+mn-lt"/>
                </a:rPr>
                <a:t>一般来说，数据元素之间的任何关系都可以用前驱与后继关系来描述。</a:t>
              </a:r>
              <a:endParaRPr lang="zh-CN" altLang="en-US" sz="2400" dirty="0">
                <a:solidFill>
                  <a:srgbClr val="0070C0"/>
                </a:solidFill>
                <a:cs typeface="+mn-ea"/>
                <a:sym typeface="+mn-lt"/>
              </a:endParaRPr>
            </a:p>
            <a:p>
              <a:pPr marL="0" indent="0" algn="just">
                <a:lnSpc>
                  <a:spcPct val="150000"/>
                </a:lnSpc>
                <a:spcBef>
                  <a:spcPts val="0"/>
                </a:spcBef>
                <a:buClr>
                  <a:srgbClr val="7030A0"/>
                </a:buClr>
                <a:buNone/>
              </a:pPr>
              <a:endParaRPr lang="zh-CN" altLang="en-US" sz="2400" dirty="0">
                <a:solidFill>
                  <a:srgbClr val="44546A"/>
                </a:solidFill>
                <a:cs typeface="+mn-ea"/>
                <a:sym typeface="+mn-lt"/>
              </a:endParaRPr>
            </a:p>
          </p:txBody>
        </p:sp>
        <p:grpSp>
          <p:nvGrpSpPr>
            <p:cNvPr id="34" name="组合 33"/>
            <p:cNvGrpSpPr/>
            <p:nvPr/>
          </p:nvGrpSpPr>
          <p:grpSpPr>
            <a:xfrm>
              <a:off x="850295" y="1403110"/>
              <a:ext cx="10431580" cy="4408041"/>
              <a:chOff x="1584402" y="1903846"/>
              <a:chExt cx="9062674" cy="3823037"/>
            </a:xfrm>
          </p:grpSpPr>
          <p:grpSp>
            <p:nvGrpSpPr>
              <p:cNvPr id="35" name="组合 34"/>
              <p:cNvGrpSpPr/>
              <p:nvPr/>
            </p:nvGrpSpPr>
            <p:grpSpPr>
              <a:xfrm>
                <a:off x="1584402" y="3589771"/>
                <a:ext cx="9062674" cy="2137112"/>
                <a:chOff x="1584402" y="3589771"/>
                <a:chExt cx="9062674" cy="2137112"/>
              </a:xfrm>
            </p:grpSpPr>
            <p:sp>
              <p:nvSpPr>
                <p:cNvPr id="46" name="任意多边形: 形状 4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7" name="梯形 4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8" name="梯形 4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0" name="椭圆 4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51" name="任意多边形: 形状 5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2" name="任意多边形: 形状 5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3" name="任意多边形: 形状 5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4" name="任意多边形: 形状 5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6" name="组合 35"/>
              <p:cNvGrpSpPr/>
              <p:nvPr/>
            </p:nvGrpSpPr>
            <p:grpSpPr>
              <a:xfrm flipH="1" flipV="1">
                <a:off x="1584402" y="1903846"/>
                <a:ext cx="9062674" cy="2137112"/>
                <a:chOff x="1584402" y="3589771"/>
                <a:chExt cx="9062674" cy="2137112"/>
              </a:xfrm>
            </p:grpSpPr>
            <p:sp>
              <p:nvSpPr>
                <p:cNvPr id="37" name="任意多边形: 形状 3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8" name="梯形 3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9" name="梯形 3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1" name="椭圆 4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42" name="任意多边形: 形状 4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3" name="任意多边形: 形状 4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4" name="任意多边形: 形状 4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5" name="任意多边形: 形状 4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barn(outVertical)">
                                      <p:cBhvr>
                                        <p:cTn id="1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921983" y="2168069"/>
            <a:ext cx="10600379" cy="3647975"/>
          </a:xfrm>
          <a:prstGeom prst="rect">
            <a:avLst/>
          </a:prstGeom>
          <a:no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30000"/>
              </a:lnSpc>
              <a:spcBef>
                <a:spcPts val="0"/>
              </a:spcBef>
              <a:buClr>
                <a:srgbClr val="7030A0"/>
              </a:buClr>
              <a:buNone/>
            </a:pPr>
            <a:r>
              <a:rPr lang="zh-CN" altLang="en-US" sz="2400" dirty="0">
                <a:solidFill>
                  <a:schemeClr val="tx2"/>
                </a:solidFill>
                <a:cs typeface="+mn-ea"/>
                <a:sym typeface="+mn-lt"/>
              </a:rPr>
              <a:t>      </a:t>
            </a:r>
            <a:r>
              <a:rPr lang="zh-CN" altLang="en-US" sz="2400" dirty="0">
                <a:cs typeface="+mn-ea"/>
                <a:sym typeface="+mn-lt"/>
              </a:rPr>
              <a:t>数据的</a:t>
            </a:r>
            <a:r>
              <a:rPr lang="zh-CN" altLang="en-US" sz="2400" dirty="0">
                <a:solidFill>
                  <a:srgbClr val="FF0000"/>
                </a:solidFill>
                <a:cs typeface="+mn-ea"/>
                <a:sym typeface="+mn-lt"/>
              </a:rPr>
              <a:t>逻辑结构</a:t>
            </a:r>
            <a:r>
              <a:rPr lang="zh-CN" altLang="en-US" sz="2400" dirty="0">
                <a:cs typeface="+mn-ea"/>
                <a:sym typeface="+mn-lt"/>
              </a:rPr>
              <a:t>定义了数据结构中数据元素之间的相互逻辑关系。数据的逻辑结构包含下面两个方面的信息：</a:t>
            </a:r>
            <a:endParaRPr lang="zh-CN" altLang="en-US" sz="2400" dirty="0">
              <a:cs typeface="+mn-ea"/>
              <a:sym typeface="+mn-lt"/>
            </a:endParaRPr>
          </a:p>
          <a:p>
            <a:pPr marL="452755" indent="-452755">
              <a:lnSpc>
                <a:spcPct val="130000"/>
              </a:lnSpc>
              <a:spcBef>
                <a:spcPts val="0"/>
              </a:spcBef>
              <a:buClr>
                <a:srgbClr val="7030A0"/>
              </a:buClr>
              <a:buNone/>
            </a:pPr>
            <a:r>
              <a:rPr lang="zh-CN" altLang="en-US" sz="2400" dirty="0">
                <a:cs typeface="+mn-ea"/>
                <a:sym typeface="+mn-lt"/>
              </a:rPr>
              <a:t>      ① 数据元素的信息；</a:t>
            </a:r>
            <a:endParaRPr lang="zh-CN" altLang="en-US" sz="2400" dirty="0">
              <a:cs typeface="+mn-ea"/>
              <a:sym typeface="+mn-lt"/>
            </a:endParaRPr>
          </a:p>
          <a:p>
            <a:pPr marL="452755" indent="-452755">
              <a:lnSpc>
                <a:spcPct val="130000"/>
              </a:lnSpc>
              <a:spcBef>
                <a:spcPts val="0"/>
              </a:spcBef>
              <a:buClr>
                <a:srgbClr val="7030A0"/>
              </a:buClr>
              <a:buNone/>
            </a:pPr>
            <a:r>
              <a:rPr lang="zh-CN" altLang="en-US" sz="2400" dirty="0">
                <a:cs typeface="+mn-ea"/>
                <a:sym typeface="+mn-lt"/>
              </a:rPr>
              <a:t>      ② 各数据元素之间的关系。</a:t>
            </a:r>
            <a:endParaRPr lang="zh-CN" altLang="en-US" sz="2400" dirty="0">
              <a:cs typeface="+mn-ea"/>
              <a:sym typeface="+mn-lt"/>
            </a:endParaRPr>
          </a:p>
          <a:p>
            <a:pPr marL="452755" indent="-452755">
              <a:lnSpc>
                <a:spcPct val="130000"/>
              </a:lnSpc>
              <a:spcBef>
                <a:spcPts val="0"/>
              </a:spcBef>
              <a:buClr>
                <a:srgbClr val="7030A0"/>
              </a:buClr>
              <a:buNone/>
            </a:pPr>
            <a:r>
              <a:rPr lang="zh-CN" altLang="en-US" sz="2400" dirty="0">
                <a:cs typeface="+mn-ea"/>
                <a:sym typeface="+mn-lt"/>
              </a:rPr>
              <a:t>       因此，将数据的逻辑结构定义如下：</a:t>
            </a:r>
            <a:endParaRPr lang="zh-CN" altLang="en-US" sz="2400" dirty="0">
              <a:cs typeface="+mn-ea"/>
              <a:sym typeface="+mn-lt"/>
            </a:endParaRPr>
          </a:p>
          <a:p>
            <a:pPr marL="452755" indent="-452755">
              <a:lnSpc>
                <a:spcPct val="130000"/>
              </a:lnSpc>
              <a:spcBef>
                <a:spcPts val="0"/>
              </a:spcBef>
              <a:buClr>
                <a:srgbClr val="7030A0"/>
              </a:buClr>
              <a:buNone/>
            </a:pPr>
            <a:r>
              <a:rPr lang="zh-CN" altLang="en-US" sz="2400" dirty="0">
                <a:cs typeface="+mn-ea"/>
                <a:sym typeface="+mn-lt"/>
              </a:rPr>
              <a:t>       数据结构是一个二元组：</a:t>
            </a:r>
            <a:endParaRPr lang="zh-CN" altLang="en-US" sz="2400" dirty="0">
              <a:cs typeface="+mn-ea"/>
              <a:sym typeface="+mn-lt"/>
            </a:endParaRPr>
          </a:p>
          <a:p>
            <a:pPr marL="452755" indent="-452755">
              <a:lnSpc>
                <a:spcPct val="130000"/>
              </a:lnSpc>
              <a:spcBef>
                <a:spcPts val="0"/>
              </a:spcBef>
              <a:buClr>
                <a:srgbClr val="7030A0"/>
              </a:buClr>
              <a:buNone/>
            </a:pPr>
            <a:r>
              <a:rPr lang="zh-CN" altLang="en-US" sz="2400" dirty="0">
                <a:cs typeface="+mn-ea"/>
                <a:sym typeface="+mn-lt"/>
              </a:rPr>
              <a:t>	</a:t>
            </a:r>
            <a:r>
              <a:rPr lang="en-US" altLang="zh-CN" sz="2400" dirty="0">
                <a:cs typeface="+mn-ea"/>
                <a:sym typeface="+mn-lt"/>
              </a:rPr>
              <a:t>	</a:t>
            </a:r>
            <a:r>
              <a:rPr lang="en-US" altLang="zh-CN" sz="2400" dirty="0" err="1">
                <a:cs typeface="+mn-ea"/>
                <a:sym typeface="+mn-lt"/>
              </a:rPr>
              <a:t>Data_Structures</a:t>
            </a:r>
            <a:r>
              <a:rPr lang="en-US" altLang="zh-CN" sz="2400" dirty="0">
                <a:cs typeface="+mn-ea"/>
                <a:sym typeface="+mn-lt"/>
              </a:rPr>
              <a:t> = (D, R)</a:t>
            </a:r>
            <a:endParaRPr lang="en-US" altLang="zh-CN" sz="2400" dirty="0">
              <a:cs typeface="+mn-ea"/>
              <a:sym typeface="+mn-lt"/>
            </a:endParaRPr>
          </a:p>
          <a:p>
            <a:pPr marL="452755" indent="-452755">
              <a:lnSpc>
                <a:spcPct val="130000"/>
              </a:lnSpc>
              <a:spcBef>
                <a:spcPts val="0"/>
              </a:spcBef>
              <a:buClr>
                <a:srgbClr val="7030A0"/>
              </a:buClr>
              <a:buNone/>
            </a:pPr>
            <a:r>
              <a:rPr lang="zh-CN" altLang="en-US" sz="2400" dirty="0">
                <a:cs typeface="+mn-ea"/>
                <a:sym typeface="+mn-lt"/>
              </a:rPr>
              <a:t>      其中：</a:t>
            </a:r>
            <a:r>
              <a:rPr lang="en-US" altLang="zh-CN" sz="2400" dirty="0">
                <a:cs typeface="+mn-ea"/>
                <a:sym typeface="+mn-lt"/>
              </a:rPr>
              <a:t>D</a:t>
            </a:r>
            <a:r>
              <a:rPr lang="zh-CN" altLang="en-US" sz="2400" dirty="0">
                <a:cs typeface="+mn-ea"/>
                <a:sym typeface="+mn-lt"/>
              </a:rPr>
              <a:t>是数据元素的有限集，</a:t>
            </a:r>
            <a:r>
              <a:rPr lang="en-US" altLang="zh-CN" sz="2400" dirty="0">
                <a:cs typeface="+mn-ea"/>
                <a:sym typeface="+mn-lt"/>
              </a:rPr>
              <a:t>R</a:t>
            </a:r>
            <a:r>
              <a:rPr lang="zh-CN" altLang="en-US" sz="2400" dirty="0">
                <a:cs typeface="+mn-ea"/>
                <a:sym typeface="+mn-lt"/>
              </a:rPr>
              <a:t>是</a:t>
            </a:r>
            <a:r>
              <a:rPr lang="en-US" altLang="zh-CN" sz="2400" dirty="0">
                <a:cs typeface="+mn-ea"/>
                <a:sym typeface="+mn-lt"/>
              </a:rPr>
              <a:t>D</a:t>
            </a:r>
            <a:r>
              <a:rPr lang="zh-CN" altLang="en-US" sz="2400" dirty="0">
                <a:cs typeface="+mn-ea"/>
                <a:sym typeface="+mn-lt"/>
              </a:rPr>
              <a:t>上关系的有限集。</a:t>
            </a:r>
            <a:endParaRPr lang="en-US" altLang="zh-CN" sz="2400" dirty="0">
              <a:cs typeface="+mn-ea"/>
              <a:sym typeface="+mn-lt"/>
            </a:endParaRPr>
          </a:p>
          <a:p>
            <a:pPr marL="0" indent="717550"/>
            <a:endParaRPr lang="zh-CN" altLang="en-US" sz="2400" dirty="0">
              <a:cs typeface="+mn-ea"/>
              <a:sym typeface="+mn-lt"/>
            </a:endParaRPr>
          </a:p>
        </p:txBody>
      </p:sp>
      <p:grpSp>
        <p:nvGrpSpPr>
          <p:cNvPr id="10" name="组合 9"/>
          <p:cNvGrpSpPr/>
          <p:nvPr/>
        </p:nvGrpSpPr>
        <p:grpSpPr>
          <a:xfrm>
            <a:off x="672329" y="535651"/>
            <a:ext cx="3565799" cy="876848"/>
            <a:chOff x="326687" y="247818"/>
            <a:chExt cx="4861582" cy="725466"/>
          </a:xfrm>
        </p:grpSpPr>
        <p:sp>
          <p:nvSpPr>
            <p:cNvPr id="11"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数据的逻辑结构</a:t>
              </a:r>
              <a:endParaRPr lang="zh-CN" altLang="en-US" sz="2400" kern="0" dirty="0">
                <a:solidFill>
                  <a:srgbClr val="0070C0"/>
                </a:solidFill>
                <a:cs typeface="+mn-ea"/>
                <a:sym typeface="+mn-lt"/>
              </a:endParaRPr>
            </a:p>
          </p:txBody>
        </p:sp>
        <p:grpSp>
          <p:nvGrpSpPr>
            <p:cNvPr id="12" name="组合 11"/>
            <p:cNvGrpSpPr/>
            <p:nvPr/>
          </p:nvGrpSpPr>
          <p:grpSpPr>
            <a:xfrm>
              <a:off x="326687" y="247818"/>
              <a:ext cx="4861582" cy="725466"/>
              <a:chOff x="326687" y="247818"/>
              <a:chExt cx="4861582" cy="725466"/>
            </a:xfrm>
          </p:grpSpPr>
          <p:grpSp>
            <p:nvGrpSpPr>
              <p:cNvPr id="13" name="组合 12"/>
              <p:cNvGrpSpPr/>
              <p:nvPr/>
            </p:nvGrpSpPr>
            <p:grpSpPr>
              <a:xfrm>
                <a:off x="349799" y="247818"/>
                <a:ext cx="4791980" cy="261575"/>
                <a:chOff x="349799" y="247818"/>
                <a:chExt cx="4791980" cy="261575"/>
              </a:xfrm>
            </p:grpSpPr>
            <p:cxnSp>
              <p:nvCxnSpPr>
                <p:cNvPr id="28"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0"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41"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4" name="组合 13"/>
              <p:cNvGrpSpPr/>
              <p:nvPr/>
            </p:nvGrpSpPr>
            <p:grpSpPr>
              <a:xfrm>
                <a:off x="349799" y="711709"/>
                <a:ext cx="4815092" cy="261575"/>
                <a:chOff x="358852" y="925118"/>
                <a:chExt cx="4815092" cy="261575"/>
              </a:xfrm>
            </p:grpSpPr>
            <p:cxnSp>
              <p:nvCxnSpPr>
                <p:cNvPr id="21"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6"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27"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5" name="组合 14"/>
              <p:cNvGrpSpPr/>
              <p:nvPr/>
            </p:nvGrpSpPr>
            <p:grpSpPr>
              <a:xfrm>
                <a:off x="5138963" y="489126"/>
                <a:ext cx="49306" cy="329693"/>
                <a:chOff x="5138963" y="489126"/>
                <a:chExt cx="49306" cy="329693"/>
              </a:xfrm>
            </p:grpSpPr>
            <p:sp>
              <p:nvSpPr>
                <p:cNvPr id="19"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0"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16" name="组合 15"/>
              <p:cNvGrpSpPr/>
              <p:nvPr/>
            </p:nvGrpSpPr>
            <p:grpSpPr>
              <a:xfrm>
                <a:off x="326687" y="399838"/>
                <a:ext cx="49306" cy="329693"/>
                <a:chOff x="5138963" y="489126"/>
                <a:chExt cx="49306" cy="329693"/>
              </a:xfrm>
            </p:grpSpPr>
            <p:sp>
              <p:nvSpPr>
                <p:cNvPr id="17"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8"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62" name="组合 29"/>
          <p:cNvGrpSpPr/>
          <p:nvPr/>
        </p:nvGrpSpPr>
        <p:grpSpPr>
          <a:xfrm>
            <a:off x="721377" y="1889626"/>
            <a:ext cx="10807393" cy="4141062"/>
            <a:chOff x="1584402" y="1903846"/>
            <a:chExt cx="9062674" cy="3823037"/>
          </a:xfrm>
        </p:grpSpPr>
        <p:grpSp>
          <p:nvGrpSpPr>
            <p:cNvPr id="63" name="组合 30"/>
            <p:cNvGrpSpPr/>
            <p:nvPr/>
          </p:nvGrpSpPr>
          <p:grpSpPr>
            <a:xfrm>
              <a:off x="1584402" y="3589771"/>
              <a:ext cx="9062674" cy="2137112"/>
              <a:chOff x="1584402" y="3589771"/>
              <a:chExt cx="9062674" cy="2137112"/>
            </a:xfrm>
          </p:grpSpPr>
          <p:sp>
            <p:nvSpPr>
              <p:cNvPr id="74"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9"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4" name="组合 31"/>
            <p:cNvGrpSpPr/>
            <p:nvPr/>
          </p:nvGrpSpPr>
          <p:grpSpPr>
            <a:xfrm flipH="1" flipV="1">
              <a:off x="1584402" y="1903846"/>
              <a:ext cx="9062674" cy="2137112"/>
              <a:chOff x="1584402" y="3589771"/>
              <a:chExt cx="9062674" cy="2137112"/>
            </a:xfrm>
          </p:grpSpPr>
          <p:sp>
            <p:nvSpPr>
              <p:cNvPr id="65" name="任意多边形: 形状 3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梯形 3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梯形 3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0"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62"/>
                                        </p:tgtEl>
                                        <p:attrNameLst>
                                          <p:attrName>style.visibility</p:attrName>
                                        </p:attrNameLst>
                                      </p:cBhvr>
                                      <p:to>
                                        <p:strVal val="visible"/>
                                      </p:to>
                                    </p:set>
                                    <p:animEffect transition="in" filter="wipe(left)">
                                      <p:cBhvr>
                                        <p:cTn id="11" dur="500"/>
                                        <p:tgtEl>
                                          <p:spTgt spid="6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wipe(left)">
                                      <p:cBhvr>
                                        <p:cTn id="1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2904931" y="3900149"/>
            <a:ext cx="8501006" cy="2337139"/>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Clr>
                <a:srgbClr val="7030A0"/>
              </a:buClr>
              <a:buNone/>
            </a:pPr>
            <a:r>
              <a:rPr lang="en-US" altLang="zh-CN" sz="2400" dirty="0">
                <a:cs typeface="+mn-ea"/>
                <a:sym typeface="+mn-lt"/>
              </a:rPr>
              <a:t>n</a:t>
            </a:r>
            <a:r>
              <a:rPr lang="zh-CN" altLang="en-US" sz="2400" dirty="0">
                <a:cs typeface="+mn-ea"/>
                <a:sym typeface="+mn-lt"/>
              </a:rPr>
              <a:t>维向量</a:t>
            </a:r>
            <a:r>
              <a:rPr lang="en-US" altLang="zh-CN" sz="2400" dirty="0">
                <a:cs typeface="+mn-ea"/>
                <a:sym typeface="+mn-lt"/>
              </a:rPr>
              <a:t>X=</a:t>
            </a:r>
            <a:r>
              <a:rPr lang="zh-CN" altLang="en-US" sz="2400" dirty="0">
                <a:cs typeface="+mn-ea"/>
                <a:sym typeface="+mn-lt"/>
              </a:rPr>
              <a:t>（</a:t>
            </a:r>
            <a:r>
              <a:rPr lang="en-US" altLang="zh-CN" sz="2400" dirty="0">
                <a:cs typeface="+mn-ea"/>
                <a:sym typeface="+mn-lt"/>
              </a:rPr>
              <a:t>x</a:t>
            </a:r>
            <a:r>
              <a:rPr lang="en-US" altLang="zh-CN" sz="2400" baseline="-25000" dirty="0">
                <a:cs typeface="+mn-ea"/>
                <a:sym typeface="+mn-lt"/>
              </a:rPr>
              <a:t>1</a:t>
            </a:r>
            <a:r>
              <a:rPr lang="en-US" altLang="zh-CN" sz="2400" dirty="0">
                <a:cs typeface="+mn-ea"/>
                <a:sym typeface="+mn-lt"/>
              </a:rPr>
              <a:t>, x</a:t>
            </a:r>
            <a:r>
              <a:rPr lang="en-US" altLang="zh-CN" sz="2400" baseline="-25000" dirty="0">
                <a:cs typeface="+mn-ea"/>
                <a:sym typeface="+mn-lt"/>
              </a:rPr>
              <a:t>2</a:t>
            </a:r>
            <a:r>
              <a:rPr lang="en-US" altLang="zh-CN" sz="2400" dirty="0">
                <a:cs typeface="+mn-ea"/>
                <a:sym typeface="+mn-lt"/>
              </a:rPr>
              <a:t>,...,</a:t>
            </a:r>
            <a:r>
              <a:rPr lang="en-US" altLang="zh-CN" sz="2400" dirty="0" err="1">
                <a:cs typeface="+mn-ea"/>
                <a:sym typeface="+mn-lt"/>
              </a:rPr>
              <a:t>x</a:t>
            </a:r>
            <a:r>
              <a:rPr lang="en-US" altLang="zh-CN" sz="2400" baseline="-25000" dirty="0" err="1">
                <a:cs typeface="+mn-ea"/>
                <a:sym typeface="+mn-lt"/>
              </a:rPr>
              <a:t>n</a:t>
            </a:r>
            <a:r>
              <a:rPr lang="en-US" altLang="zh-CN" sz="2400" dirty="0">
                <a:cs typeface="+mn-ea"/>
                <a:sym typeface="+mn-lt"/>
              </a:rPr>
              <a:t> </a:t>
            </a:r>
            <a:r>
              <a:rPr lang="zh-CN" altLang="en-US" sz="2400" dirty="0">
                <a:cs typeface="+mn-ea"/>
                <a:sym typeface="+mn-lt"/>
              </a:rPr>
              <a:t>）是一种数据结构， 即 </a:t>
            </a:r>
            <a:r>
              <a:rPr lang="en-US" altLang="zh-CN" sz="2400" dirty="0">
                <a:cs typeface="+mn-ea"/>
                <a:sym typeface="+mn-lt"/>
              </a:rPr>
              <a:t>X =(D,R), </a:t>
            </a:r>
            <a:r>
              <a:rPr lang="zh-CN" altLang="en-US" sz="2400" dirty="0">
                <a:cs typeface="+mn-ea"/>
                <a:sym typeface="+mn-lt"/>
              </a:rPr>
              <a:t>其中：</a:t>
            </a:r>
            <a:endParaRPr lang="zh-CN" altLang="en-US" sz="2400" dirty="0">
              <a:cs typeface="+mn-ea"/>
              <a:sym typeface="+mn-lt"/>
            </a:endParaRPr>
          </a:p>
          <a:p>
            <a:pPr marL="0" indent="0">
              <a:lnSpc>
                <a:spcPct val="150000"/>
              </a:lnSpc>
              <a:spcBef>
                <a:spcPts val="0"/>
              </a:spcBef>
              <a:buClr>
                <a:srgbClr val="7030A0"/>
              </a:buClr>
              <a:buNone/>
            </a:pPr>
            <a:r>
              <a:rPr lang="en-US" altLang="zh-CN" sz="2400" dirty="0">
                <a:cs typeface="+mn-ea"/>
                <a:sym typeface="+mn-lt"/>
              </a:rPr>
              <a:t>                         D ={x</a:t>
            </a:r>
            <a:r>
              <a:rPr lang="en-US" altLang="zh-CN" sz="2400" baseline="-25000" dirty="0">
                <a:cs typeface="+mn-ea"/>
                <a:sym typeface="+mn-lt"/>
              </a:rPr>
              <a:t>1</a:t>
            </a:r>
            <a:r>
              <a:rPr lang="en-US" altLang="zh-CN" sz="2400" dirty="0">
                <a:cs typeface="+mn-ea"/>
                <a:sym typeface="+mn-lt"/>
              </a:rPr>
              <a:t>,x</a:t>
            </a:r>
            <a:r>
              <a:rPr lang="en-US" altLang="zh-CN" sz="2400" baseline="-25000" dirty="0">
                <a:cs typeface="+mn-ea"/>
                <a:sym typeface="+mn-lt"/>
              </a:rPr>
              <a:t>2</a:t>
            </a:r>
            <a:r>
              <a:rPr lang="en-US" altLang="zh-CN" sz="2400" dirty="0">
                <a:cs typeface="+mn-ea"/>
                <a:sym typeface="+mn-lt"/>
              </a:rPr>
              <a:t>,...,</a:t>
            </a:r>
            <a:r>
              <a:rPr lang="en-US" altLang="zh-CN" sz="2400" dirty="0" err="1">
                <a:cs typeface="+mn-ea"/>
                <a:sym typeface="+mn-lt"/>
              </a:rPr>
              <a:t>x</a:t>
            </a:r>
            <a:r>
              <a:rPr lang="en-US" altLang="zh-CN" sz="2400" baseline="-25000" dirty="0" err="1">
                <a:cs typeface="+mn-ea"/>
                <a:sym typeface="+mn-lt"/>
              </a:rPr>
              <a:t>n</a:t>
            </a:r>
            <a:r>
              <a:rPr lang="en-US" altLang="zh-CN" sz="2400" dirty="0">
                <a:cs typeface="+mn-ea"/>
                <a:sym typeface="+mn-lt"/>
              </a:rPr>
              <a:t>}</a:t>
            </a:r>
            <a:endParaRPr lang="en-US" altLang="zh-CN" sz="2400" dirty="0">
              <a:cs typeface="+mn-ea"/>
              <a:sym typeface="+mn-lt"/>
            </a:endParaRPr>
          </a:p>
          <a:p>
            <a:pPr marL="0" indent="0">
              <a:lnSpc>
                <a:spcPct val="150000"/>
              </a:lnSpc>
              <a:spcBef>
                <a:spcPts val="0"/>
              </a:spcBef>
              <a:buClr>
                <a:srgbClr val="7030A0"/>
              </a:buClr>
              <a:buNone/>
            </a:pPr>
            <a:r>
              <a:rPr lang="en-US" altLang="zh-CN" sz="2400" dirty="0">
                <a:cs typeface="+mn-ea"/>
                <a:sym typeface="+mn-lt"/>
              </a:rPr>
              <a:t>                         R ={ &lt;x</a:t>
            </a:r>
            <a:r>
              <a:rPr lang="en-US" altLang="zh-CN" sz="2400" baseline="-25000" dirty="0">
                <a:cs typeface="+mn-ea"/>
                <a:sym typeface="+mn-lt"/>
              </a:rPr>
              <a:t>1</a:t>
            </a:r>
            <a:r>
              <a:rPr lang="en-US" altLang="zh-CN" sz="2400" dirty="0">
                <a:cs typeface="+mn-ea"/>
                <a:sym typeface="+mn-lt"/>
              </a:rPr>
              <a:t>,x</a:t>
            </a:r>
            <a:r>
              <a:rPr lang="en-US" altLang="zh-CN" sz="2400" baseline="-25000" dirty="0">
                <a:cs typeface="+mn-ea"/>
                <a:sym typeface="+mn-lt"/>
              </a:rPr>
              <a:t>2</a:t>
            </a:r>
            <a:r>
              <a:rPr lang="en-US" altLang="zh-CN" sz="2400" dirty="0">
                <a:cs typeface="+mn-ea"/>
                <a:sym typeface="+mn-lt"/>
              </a:rPr>
              <a:t> &gt;, &lt;x</a:t>
            </a:r>
            <a:r>
              <a:rPr lang="en-US" altLang="zh-CN" sz="2400" baseline="-25000" dirty="0">
                <a:cs typeface="+mn-ea"/>
                <a:sym typeface="+mn-lt"/>
              </a:rPr>
              <a:t>2</a:t>
            </a:r>
            <a:r>
              <a:rPr lang="en-US" altLang="zh-CN" sz="2400" dirty="0">
                <a:cs typeface="+mn-ea"/>
                <a:sym typeface="+mn-lt"/>
              </a:rPr>
              <a:t>,x</a:t>
            </a:r>
            <a:r>
              <a:rPr lang="en-US" altLang="zh-CN" sz="2400" baseline="-25000" dirty="0">
                <a:cs typeface="+mn-ea"/>
                <a:sym typeface="+mn-lt"/>
              </a:rPr>
              <a:t>3</a:t>
            </a:r>
            <a:r>
              <a:rPr lang="en-US" altLang="zh-CN" sz="2400" dirty="0">
                <a:cs typeface="+mn-ea"/>
                <a:sym typeface="+mn-lt"/>
              </a:rPr>
              <a:t>&gt;, ..., &lt;x</a:t>
            </a:r>
            <a:r>
              <a:rPr lang="en-US" altLang="zh-CN" sz="2400" baseline="-25000" dirty="0">
                <a:cs typeface="+mn-ea"/>
                <a:sym typeface="+mn-lt"/>
              </a:rPr>
              <a:t>n-1</a:t>
            </a:r>
            <a:r>
              <a:rPr lang="en-US" altLang="zh-CN" sz="2400" dirty="0">
                <a:cs typeface="+mn-ea"/>
                <a:sym typeface="+mn-lt"/>
              </a:rPr>
              <a:t>,x</a:t>
            </a:r>
            <a:r>
              <a:rPr lang="en-US" altLang="zh-CN" sz="2400" baseline="-25000" dirty="0">
                <a:cs typeface="+mn-ea"/>
                <a:sym typeface="+mn-lt"/>
              </a:rPr>
              <a:t>n</a:t>
            </a:r>
            <a:r>
              <a:rPr lang="en-US" altLang="zh-CN" sz="2400" dirty="0">
                <a:cs typeface="+mn-ea"/>
                <a:sym typeface="+mn-lt"/>
              </a:rPr>
              <a:t>&gt;}</a:t>
            </a:r>
            <a:endParaRPr lang="en-US" altLang="zh-CN" sz="2400" dirty="0">
              <a:cs typeface="+mn-ea"/>
              <a:sym typeface="+mn-lt"/>
            </a:endParaRPr>
          </a:p>
          <a:p>
            <a:pPr marL="0" indent="0">
              <a:lnSpc>
                <a:spcPct val="120000"/>
              </a:lnSpc>
              <a:spcBef>
                <a:spcPts val="0"/>
              </a:spcBef>
              <a:buClr>
                <a:srgbClr val="7030A0"/>
              </a:buClr>
              <a:buNone/>
            </a:pPr>
            <a:endParaRPr lang="zh-CN" altLang="en-US" sz="2400" dirty="0">
              <a:cs typeface="+mn-ea"/>
              <a:sym typeface="+mn-lt"/>
            </a:endParaRPr>
          </a:p>
        </p:txBody>
      </p:sp>
      <p:grpSp>
        <p:nvGrpSpPr>
          <p:cNvPr id="27" name="组合 44"/>
          <p:cNvGrpSpPr/>
          <p:nvPr/>
        </p:nvGrpSpPr>
        <p:grpSpPr>
          <a:xfrm>
            <a:off x="1082475" y="3883780"/>
            <a:ext cx="1726204" cy="1572420"/>
            <a:chOff x="1384152" y="2393101"/>
            <a:chExt cx="2483531" cy="2483534"/>
          </a:xfrm>
        </p:grpSpPr>
        <p:sp>
          <p:nvSpPr>
            <p:cNvPr id="28" name="椭圆 45"/>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46"/>
            <p:cNvSpPr/>
            <p:nvPr/>
          </p:nvSpPr>
          <p:spPr>
            <a:xfrm>
              <a:off x="1838353" y="3212104"/>
              <a:ext cx="1575130" cy="475362"/>
            </a:xfrm>
            <a:prstGeom prst="rect">
              <a:avLst/>
            </a:prstGeom>
          </p:spPr>
          <p:txBody>
            <a:bodyPr wrap="square">
              <a:spAutoFit/>
            </a:bodyPr>
            <a:lstStyle/>
            <a:p>
              <a:pPr algn="ctr">
                <a:spcBef>
                  <a:spcPts val="600"/>
                </a:spcBef>
                <a:buClr>
                  <a:srgbClr val="7030A0"/>
                </a:buClr>
              </a:pPr>
              <a:r>
                <a:rPr lang="zh-CN" altLang="en-US" sz="28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例如</a:t>
              </a:r>
              <a:endParaRPr lang="zh-CN" altLang="en-US" sz="28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sp>
        <p:nvSpPr>
          <p:cNvPr id="31" name="Rectangle 3"/>
          <p:cNvSpPr txBox="1">
            <a:spLocks noChangeArrowheads="1"/>
          </p:cNvSpPr>
          <p:nvPr/>
        </p:nvSpPr>
        <p:spPr>
          <a:xfrm>
            <a:off x="872935" y="1740805"/>
            <a:ext cx="10600379" cy="1646732"/>
          </a:xfrm>
          <a:prstGeom prst="rect">
            <a:avLst/>
          </a:prstGeom>
          <a:no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t>一般以二元组的形式来表示</a:t>
            </a:r>
            <a:r>
              <a:rPr lang="en-US" altLang="zh-CN" sz="2400" dirty="0"/>
              <a:t>D</a:t>
            </a:r>
            <a:r>
              <a:rPr lang="zh-CN" altLang="en-US" sz="2400" dirty="0"/>
              <a:t>中各数据元素之间的关系。例如，假设</a:t>
            </a:r>
            <a:r>
              <a:rPr lang="en-US" altLang="zh-CN" sz="2400" dirty="0"/>
              <a:t>a</a:t>
            </a:r>
            <a:r>
              <a:rPr lang="zh-CN" altLang="en-US" sz="2400" dirty="0"/>
              <a:t>与</a:t>
            </a:r>
            <a:r>
              <a:rPr lang="en-US" altLang="zh-CN" sz="2400" dirty="0"/>
              <a:t>b</a:t>
            </a:r>
            <a:r>
              <a:rPr lang="zh-CN" altLang="en-US" sz="2400" dirty="0"/>
              <a:t>是</a:t>
            </a:r>
            <a:r>
              <a:rPr lang="en-US" altLang="zh-CN" sz="2400" dirty="0"/>
              <a:t>D</a:t>
            </a:r>
            <a:r>
              <a:rPr lang="zh-CN" altLang="en-US" sz="2400" dirty="0"/>
              <a:t>中的两个数据元素，则</a:t>
            </a:r>
            <a:r>
              <a:rPr lang="zh-CN" altLang="en-US" sz="2400" dirty="0">
                <a:solidFill>
                  <a:srgbClr val="F92A07"/>
                </a:solidFill>
              </a:rPr>
              <a:t>二元组</a:t>
            </a:r>
            <a:r>
              <a:rPr lang="en-US" altLang="zh-CN" sz="2400" dirty="0">
                <a:solidFill>
                  <a:srgbClr val="F92A07"/>
                </a:solidFill>
              </a:rPr>
              <a:t>&lt;</a:t>
            </a:r>
            <a:r>
              <a:rPr lang="en-US" altLang="zh-CN" sz="2400" dirty="0" err="1">
                <a:solidFill>
                  <a:srgbClr val="F92A07"/>
                </a:solidFill>
              </a:rPr>
              <a:t>a,b</a:t>
            </a:r>
            <a:r>
              <a:rPr lang="en-US" altLang="zh-CN" sz="2400" dirty="0">
                <a:solidFill>
                  <a:srgbClr val="F92A07"/>
                </a:solidFill>
              </a:rPr>
              <a:t>&gt;</a:t>
            </a:r>
            <a:r>
              <a:rPr lang="zh-CN" altLang="en-US" sz="2400" dirty="0">
                <a:solidFill>
                  <a:srgbClr val="F92A07"/>
                </a:solidFill>
              </a:rPr>
              <a:t>表示</a:t>
            </a:r>
            <a:r>
              <a:rPr lang="en-US" altLang="zh-CN" sz="2400" dirty="0">
                <a:solidFill>
                  <a:srgbClr val="F92A07"/>
                </a:solidFill>
              </a:rPr>
              <a:t>a</a:t>
            </a:r>
            <a:r>
              <a:rPr lang="zh-CN" altLang="en-US" sz="2400" dirty="0">
                <a:solidFill>
                  <a:srgbClr val="F92A07"/>
                </a:solidFill>
              </a:rPr>
              <a:t>是</a:t>
            </a:r>
            <a:r>
              <a:rPr lang="en-US" altLang="zh-CN" sz="2400" dirty="0">
                <a:solidFill>
                  <a:srgbClr val="F92A07"/>
                </a:solidFill>
              </a:rPr>
              <a:t>b</a:t>
            </a:r>
            <a:r>
              <a:rPr lang="zh-CN" altLang="en-US" sz="2400" dirty="0">
                <a:solidFill>
                  <a:srgbClr val="F92A07"/>
                </a:solidFill>
              </a:rPr>
              <a:t>的前驱、</a:t>
            </a:r>
            <a:r>
              <a:rPr lang="en-US" altLang="zh-CN" sz="2400" dirty="0">
                <a:solidFill>
                  <a:srgbClr val="F92A07"/>
                </a:solidFill>
              </a:rPr>
              <a:t>b</a:t>
            </a:r>
            <a:r>
              <a:rPr lang="zh-CN" altLang="en-US" sz="2400" dirty="0">
                <a:solidFill>
                  <a:srgbClr val="F92A07"/>
                </a:solidFill>
              </a:rPr>
              <a:t>是</a:t>
            </a:r>
            <a:r>
              <a:rPr lang="en-US" altLang="zh-CN" sz="2400" dirty="0">
                <a:solidFill>
                  <a:srgbClr val="F92A07"/>
                </a:solidFill>
              </a:rPr>
              <a:t>a</a:t>
            </a:r>
            <a:r>
              <a:rPr lang="zh-CN" altLang="en-US" sz="2400" dirty="0">
                <a:solidFill>
                  <a:srgbClr val="F92A07"/>
                </a:solidFill>
              </a:rPr>
              <a:t>的后继</a:t>
            </a:r>
            <a:r>
              <a:rPr lang="zh-CN" altLang="en-US" sz="2400" dirty="0"/>
              <a:t>，</a:t>
            </a:r>
            <a:r>
              <a:rPr lang="en-US" altLang="zh-CN" sz="2400" dirty="0"/>
              <a:t>D</a:t>
            </a:r>
            <a:r>
              <a:rPr lang="zh-CN" altLang="en-US" sz="2400" dirty="0"/>
              <a:t>中每两个相邻元素之间的关系都可以用这种二元组来表示。</a:t>
            </a:r>
            <a:endParaRPr lang="zh-CN" altLang="en-US" sz="2400" dirty="0"/>
          </a:p>
          <a:p>
            <a:pPr marL="452755" indent="-452755">
              <a:lnSpc>
                <a:spcPct val="130000"/>
              </a:lnSpc>
              <a:spcBef>
                <a:spcPts val="0"/>
              </a:spcBef>
              <a:buClr>
                <a:srgbClr val="7030A0"/>
              </a:buClr>
              <a:buNone/>
            </a:pPr>
            <a:endParaRPr lang="zh-CN" altLang="en-US" sz="2400" dirty="0">
              <a:cs typeface="+mn-ea"/>
              <a:sym typeface="+mn-lt"/>
            </a:endParaRPr>
          </a:p>
        </p:txBody>
      </p:sp>
      <p:grpSp>
        <p:nvGrpSpPr>
          <p:cNvPr id="32" name="组合 9"/>
          <p:cNvGrpSpPr/>
          <p:nvPr/>
        </p:nvGrpSpPr>
        <p:grpSpPr>
          <a:xfrm>
            <a:off x="672329" y="535651"/>
            <a:ext cx="3565799" cy="876848"/>
            <a:chOff x="326687" y="247818"/>
            <a:chExt cx="4861582" cy="725466"/>
          </a:xfrm>
        </p:grpSpPr>
        <p:sp>
          <p:nvSpPr>
            <p:cNvPr id="33"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数据的逻辑结构</a:t>
              </a:r>
              <a:endParaRPr lang="zh-CN" altLang="en-US" sz="2400" kern="0" dirty="0">
                <a:solidFill>
                  <a:srgbClr val="0070C0"/>
                </a:solidFill>
                <a:cs typeface="+mn-ea"/>
                <a:sym typeface="+mn-lt"/>
              </a:endParaRPr>
            </a:p>
          </p:txBody>
        </p:sp>
        <p:grpSp>
          <p:nvGrpSpPr>
            <p:cNvPr id="34" name="组合 11"/>
            <p:cNvGrpSpPr/>
            <p:nvPr/>
          </p:nvGrpSpPr>
          <p:grpSpPr>
            <a:xfrm>
              <a:off x="326687" y="247818"/>
              <a:ext cx="4861582" cy="725466"/>
              <a:chOff x="326687" y="247818"/>
              <a:chExt cx="4861582" cy="725466"/>
            </a:xfrm>
          </p:grpSpPr>
          <p:grpSp>
            <p:nvGrpSpPr>
              <p:cNvPr id="35" name="组合 12"/>
              <p:cNvGrpSpPr/>
              <p:nvPr/>
            </p:nvGrpSpPr>
            <p:grpSpPr>
              <a:xfrm>
                <a:off x="349799" y="247818"/>
                <a:ext cx="4791980" cy="261575"/>
                <a:chOff x="349799" y="247818"/>
                <a:chExt cx="4791980" cy="261575"/>
              </a:xfrm>
            </p:grpSpPr>
            <p:cxnSp>
              <p:nvCxnSpPr>
                <p:cNvPr id="50"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4"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5"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6" name="组合 13"/>
              <p:cNvGrpSpPr/>
              <p:nvPr/>
            </p:nvGrpSpPr>
            <p:grpSpPr>
              <a:xfrm>
                <a:off x="349799" y="711709"/>
                <a:ext cx="4815092" cy="261575"/>
                <a:chOff x="358852" y="925118"/>
                <a:chExt cx="4815092" cy="261575"/>
              </a:xfrm>
            </p:grpSpPr>
            <p:cxnSp>
              <p:nvCxnSpPr>
                <p:cNvPr id="43"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8"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49"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7" name="组合 14"/>
              <p:cNvGrpSpPr/>
              <p:nvPr/>
            </p:nvGrpSpPr>
            <p:grpSpPr>
              <a:xfrm>
                <a:off x="5138963" y="489126"/>
                <a:ext cx="49306" cy="329693"/>
                <a:chOff x="5138963" y="489126"/>
                <a:chExt cx="49306" cy="329693"/>
              </a:xfrm>
            </p:grpSpPr>
            <p:sp>
              <p:nvSpPr>
                <p:cNvPr id="41"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2"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8" name="组合 15"/>
              <p:cNvGrpSpPr/>
              <p:nvPr/>
            </p:nvGrpSpPr>
            <p:grpSpPr>
              <a:xfrm>
                <a:off x="326687" y="399838"/>
                <a:ext cx="49306" cy="329693"/>
                <a:chOff x="5138963" y="489126"/>
                <a:chExt cx="49306" cy="329693"/>
              </a:xfrm>
            </p:grpSpPr>
            <p:sp>
              <p:nvSpPr>
                <p:cNvPr id="39"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0"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56" name="组合 29"/>
          <p:cNvGrpSpPr/>
          <p:nvPr/>
        </p:nvGrpSpPr>
        <p:grpSpPr>
          <a:xfrm>
            <a:off x="433137" y="1626069"/>
            <a:ext cx="11338560" cy="1967074"/>
            <a:chOff x="1584402" y="1903846"/>
            <a:chExt cx="9062674" cy="3823037"/>
          </a:xfrm>
        </p:grpSpPr>
        <p:grpSp>
          <p:nvGrpSpPr>
            <p:cNvPr id="57" name="组合 30"/>
            <p:cNvGrpSpPr/>
            <p:nvPr/>
          </p:nvGrpSpPr>
          <p:grpSpPr>
            <a:xfrm>
              <a:off x="1584402" y="3589771"/>
              <a:ext cx="9062674" cy="2137112"/>
              <a:chOff x="1584402" y="3589771"/>
              <a:chExt cx="9062674" cy="2137112"/>
            </a:xfrm>
          </p:grpSpPr>
          <p:sp>
            <p:nvSpPr>
              <p:cNvPr id="68"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3"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31"/>
            <p:cNvGrpSpPr/>
            <p:nvPr/>
          </p:nvGrpSpPr>
          <p:grpSpPr>
            <a:xfrm flipH="1" flipV="1">
              <a:off x="1584402" y="1903846"/>
              <a:ext cx="9062674" cy="2137112"/>
              <a:chOff x="1584402" y="3589771"/>
              <a:chExt cx="9062674" cy="2137112"/>
            </a:xfrm>
          </p:grpSpPr>
          <p:sp>
            <p:nvSpPr>
              <p:cNvPr id="59" name="任意多边形: 形状 3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梯形 3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梯形 3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4"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wipe(left)">
                                      <p:cBhvr>
                                        <p:cTn id="11" dur="500"/>
                                        <p:tgtEl>
                                          <p:spTgt spid="5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ipe(left)">
                                      <p:cBhvr>
                                        <p:cTn id="15" dur="500"/>
                                        <p:tgtEl>
                                          <p:spTgt spid="31"/>
                                        </p:tgtEl>
                                      </p:cBhvr>
                                    </p:animEffect>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p:cTn id="19" dur="500" fill="hold"/>
                                        <p:tgtEl>
                                          <p:spTgt spid="27"/>
                                        </p:tgtEl>
                                        <p:attrNameLst>
                                          <p:attrName>ppt_w</p:attrName>
                                        </p:attrNameLst>
                                      </p:cBhvr>
                                      <p:tavLst>
                                        <p:tav tm="0">
                                          <p:val>
                                            <p:fltVal val="0"/>
                                          </p:val>
                                        </p:tav>
                                        <p:tav tm="100000">
                                          <p:val>
                                            <p:strVal val="#ppt_w"/>
                                          </p:val>
                                        </p:tav>
                                      </p:tavLst>
                                    </p:anim>
                                    <p:anim calcmode="lin" valueType="num">
                                      <p:cBhvr>
                                        <p:cTn id="20" dur="500" fill="hold"/>
                                        <p:tgtEl>
                                          <p:spTgt spid="27"/>
                                        </p:tgtEl>
                                        <p:attrNameLst>
                                          <p:attrName>ppt_h</p:attrName>
                                        </p:attrNameLst>
                                      </p:cBhvr>
                                      <p:tavLst>
                                        <p:tav tm="0">
                                          <p:val>
                                            <p:fltVal val="0"/>
                                          </p:val>
                                        </p:tav>
                                        <p:tav tm="100000">
                                          <p:val>
                                            <p:strVal val="#ppt_h"/>
                                          </p:val>
                                        </p:tav>
                                      </p:tavLst>
                                    </p:anim>
                                    <p:animEffect transition="in" filter="fade">
                                      <p:cBhvr>
                                        <p:cTn id="21" dur="500"/>
                                        <p:tgtEl>
                                          <p:spTgt spid="27"/>
                                        </p:tgtEl>
                                      </p:cBhvr>
                                    </p:animEffect>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p:cTn id="25" dur="500" fill="hold"/>
                                        <p:tgtEl>
                                          <p:spTgt spid="29"/>
                                        </p:tgtEl>
                                        <p:attrNameLst>
                                          <p:attrName>ppt_w</p:attrName>
                                        </p:attrNameLst>
                                      </p:cBhvr>
                                      <p:tavLst>
                                        <p:tav tm="0">
                                          <p:val>
                                            <p:fltVal val="0"/>
                                          </p:val>
                                        </p:tav>
                                        <p:tav tm="100000">
                                          <p:val>
                                            <p:strVal val="#ppt_w"/>
                                          </p:val>
                                        </p:tav>
                                      </p:tavLst>
                                    </p:anim>
                                    <p:anim calcmode="lin" valueType="num">
                                      <p:cBhvr>
                                        <p:cTn id="26" dur="500" fill="hold"/>
                                        <p:tgtEl>
                                          <p:spTgt spid="29"/>
                                        </p:tgtEl>
                                        <p:attrNameLst>
                                          <p:attrName>ppt_h</p:attrName>
                                        </p:attrNameLst>
                                      </p:cBhvr>
                                      <p:tavLst>
                                        <p:tav tm="0">
                                          <p:val>
                                            <p:fltVal val="0"/>
                                          </p:val>
                                        </p:tav>
                                        <p:tav tm="100000">
                                          <p:val>
                                            <p:strVal val="#ppt_h"/>
                                          </p:val>
                                        </p:tav>
                                      </p:tavLst>
                                    </p:anim>
                                    <p:animEffect transition="in" filter="fade">
                                      <p:cBhvr>
                                        <p:cTn id="2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1194132" y="2811386"/>
            <a:ext cx="9557287" cy="1802395"/>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Clr>
                <a:srgbClr val="7030A0"/>
              </a:buClr>
              <a:buNone/>
            </a:pPr>
            <a:r>
              <a:rPr lang="zh-CN" altLang="en-US" sz="2400" dirty="0">
                <a:cs typeface="+mn-ea"/>
                <a:sym typeface="+mn-lt"/>
              </a:rPr>
              <a:t>根据数据结构中各数据元素之间前驱与后继关系的复杂程度，数据的逻辑结构可分为</a:t>
            </a:r>
            <a:r>
              <a:rPr lang="zh-CN" altLang="en-US" sz="2400" dirty="0">
                <a:solidFill>
                  <a:srgbClr val="FF0000"/>
                </a:solidFill>
                <a:cs typeface="+mn-ea"/>
                <a:sym typeface="+mn-lt"/>
              </a:rPr>
              <a:t>线性结构</a:t>
            </a:r>
            <a:r>
              <a:rPr lang="zh-CN" altLang="en-US" sz="2400" dirty="0">
                <a:cs typeface="+mn-ea"/>
                <a:sym typeface="+mn-lt"/>
              </a:rPr>
              <a:t>与</a:t>
            </a:r>
            <a:r>
              <a:rPr lang="zh-CN" altLang="en-US" sz="2400" dirty="0">
                <a:solidFill>
                  <a:srgbClr val="FF0000"/>
                </a:solidFill>
                <a:cs typeface="+mn-ea"/>
                <a:sym typeface="+mn-lt"/>
              </a:rPr>
              <a:t>非线性结构</a:t>
            </a:r>
            <a:r>
              <a:rPr lang="zh-CN" altLang="en-US" sz="2400" dirty="0">
                <a:cs typeface="+mn-ea"/>
                <a:sym typeface="+mn-lt"/>
              </a:rPr>
              <a:t>两大类，非线性结构又可以进一步细分为若干子类。</a:t>
            </a:r>
            <a:endParaRPr lang="zh-CN" altLang="en-US" sz="2400" dirty="0">
              <a:cs typeface="+mn-ea"/>
              <a:sym typeface="+mn-lt"/>
            </a:endParaRPr>
          </a:p>
          <a:p>
            <a:pPr marL="0" indent="0">
              <a:lnSpc>
                <a:spcPct val="120000"/>
              </a:lnSpc>
              <a:spcBef>
                <a:spcPts val="0"/>
              </a:spcBef>
              <a:buClr>
                <a:srgbClr val="7030A0"/>
              </a:buClr>
              <a:buNone/>
            </a:pPr>
            <a:endParaRPr lang="zh-CN" altLang="en-US" sz="2400" dirty="0">
              <a:cs typeface="+mn-ea"/>
              <a:sym typeface="+mn-lt"/>
            </a:endParaRPr>
          </a:p>
        </p:txBody>
      </p:sp>
      <p:grpSp>
        <p:nvGrpSpPr>
          <p:cNvPr id="31" name="组合 9"/>
          <p:cNvGrpSpPr/>
          <p:nvPr/>
        </p:nvGrpSpPr>
        <p:grpSpPr>
          <a:xfrm>
            <a:off x="672329" y="535651"/>
            <a:ext cx="3565799" cy="876848"/>
            <a:chOff x="326687" y="247818"/>
            <a:chExt cx="4861582" cy="725466"/>
          </a:xfrm>
        </p:grpSpPr>
        <p:sp>
          <p:nvSpPr>
            <p:cNvPr id="32"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数据的逻辑结构</a:t>
              </a:r>
              <a:endParaRPr lang="zh-CN" altLang="en-US" sz="2400" kern="0" dirty="0">
                <a:solidFill>
                  <a:srgbClr val="0070C0"/>
                </a:solidFill>
                <a:cs typeface="+mn-ea"/>
                <a:sym typeface="+mn-lt"/>
              </a:endParaRPr>
            </a:p>
          </p:txBody>
        </p:sp>
        <p:grpSp>
          <p:nvGrpSpPr>
            <p:cNvPr id="33" name="组合 11"/>
            <p:cNvGrpSpPr/>
            <p:nvPr/>
          </p:nvGrpSpPr>
          <p:grpSpPr>
            <a:xfrm>
              <a:off x="326687" y="247818"/>
              <a:ext cx="4861582" cy="725466"/>
              <a:chOff x="326687" y="247818"/>
              <a:chExt cx="4861582" cy="725466"/>
            </a:xfrm>
          </p:grpSpPr>
          <p:grpSp>
            <p:nvGrpSpPr>
              <p:cNvPr id="34" name="组合 12"/>
              <p:cNvGrpSpPr/>
              <p:nvPr/>
            </p:nvGrpSpPr>
            <p:grpSpPr>
              <a:xfrm>
                <a:off x="349799" y="247818"/>
                <a:ext cx="4791980" cy="261575"/>
                <a:chOff x="349799" y="247818"/>
                <a:chExt cx="4791980" cy="261575"/>
              </a:xfrm>
            </p:grpSpPr>
            <p:cxnSp>
              <p:nvCxnSpPr>
                <p:cNvPr id="49"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3"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4"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5" name="组合 13"/>
              <p:cNvGrpSpPr/>
              <p:nvPr/>
            </p:nvGrpSpPr>
            <p:grpSpPr>
              <a:xfrm>
                <a:off x="349799" y="711709"/>
                <a:ext cx="4815092" cy="261575"/>
                <a:chOff x="358852" y="925118"/>
                <a:chExt cx="4815092" cy="261575"/>
              </a:xfrm>
            </p:grpSpPr>
            <p:cxnSp>
              <p:nvCxnSpPr>
                <p:cNvPr id="42"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7"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48"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6" name="组合 14"/>
              <p:cNvGrpSpPr/>
              <p:nvPr/>
            </p:nvGrpSpPr>
            <p:grpSpPr>
              <a:xfrm>
                <a:off x="5138963" y="489126"/>
                <a:ext cx="49306" cy="329693"/>
                <a:chOff x="5138963" y="489126"/>
                <a:chExt cx="49306" cy="329693"/>
              </a:xfrm>
            </p:grpSpPr>
            <p:sp>
              <p:nvSpPr>
                <p:cNvPr id="40"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1"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7" name="组合 15"/>
              <p:cNvGrpSpPr/>
              <p:nvPr/>
            </p:nvGrpSpPr>
            <p:grpSpPr>
              <a:xfrm>
                <a:off x="326687" y="399838"/>
                <a:ext cx="49306" cy="329693"/>
                <a:chOff x="5138963" y="489126"/>
                <a:chExt cx="49306" cy="329693"/>
              </a:xfrm>
            </p:grpSpPr>
            <p:sp>
              <p:nvSpPr>
                <p:cNvPr id="38"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9"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55" name="组合 29"/>
          <p:cNvGrpSpPr/>
          <p:nvPr/>
        </p:nvGrpSpPr>
        <p:grpSpPr>
          <a:xfrm>
            <a:off x="689281" y="2334865"/>
            <a:ext cx="10808826" cy="2592988"/>
            <a:chOff x="1584402" y="1903846"/>
            <a:chExt cx="9063876" cy="3823037"/>
          </a:xfrm>
        </p:grpSpPr>
        <p:grpSp>
          <p:nvGrpSpPr>
            <p:cNvPr id="56" name="组合 30"/>
            <p:cNvGrpSpPr/>
            <p:nvPr/>
          </p:nvGrpSpPr>
          <p:grpSpPr>
            <a:xfrm>
              <a:off x="1584402" y="3589771"/>
              <a:ext cx="9062674" cy="2137112"/>
              <a:chOff x="1584402" y="3589771"/>
              <a:chExt cx="9062674" cy="2137112"/>
            </a:xfrm>
          </p:grpSpPr>
          <p:sp>
            <p:nvSpPr>
              <p:cNvPr id="67"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2288735" flipV="1">
                <a:off x="1594311" y="5375708"/>
                <a:ext cx="350564" cy="9832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31"/>
            <p:cNvGrpSpPr/>
            <p:nvPr/>
          </p:nvGrpSpPr>
          <p:grpSpPr>
            <a:xfrm flipH="1" flipV="1">
              <a:off x="1584402" y="1903846"/>
              <a:ext cx="9063876" cy="2137112"/>
              <a:chOff x="1583200" y="3589771"/>
              <a:chExt cx="9063876" cy="2137112"/>
            </a:xfrm>
          </p:grpSpPr>
          <p:sp>
            <p:nvSpPr>
              <p:cNvPr id="58" name="任意多边形: 形状 3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梯形 3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梯形 3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梯形 4"/>
              <p:cNvSpPr/>
              <p:nvPr/>
            </p:nvSpPr>
            <p:spPr>
              <a:xfrm rot="2307730" flipV="1">
                <a:off x="1583200" y="5336054"/>
                <a:ext cx="367407" cy="13940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3"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wipe(left)">
                                      <p:cBhvr>
                                        <p:cTn id="11" dur="500"/>
                                        <p:tgtEl>
                                          <p:spTgt spid="55"/>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878332" y="1996709"/>
            <a:ext cx="2185214" cy="940066"/>
          </a:xfrm>
          <a:prstGeom prst="rect">
            <a:avLst/>
          </a:prstGeom>
        </p:spPr>
        <p:txBody>
          <a:bodyPr wrap="none">
            <a:spAutoFit/>
          </a:bodyPr>
          <a:lstStyle/>
          <a:p>
            <a:pPr>
              <a:lnSpc>
                <a:spcPct val="120000"/>
              </a:lnSpc>
            </a:pPr>
            <a:r>
              <a:rPr lang="zh-CN" altLang="en-US" sz="2400" dirty="0">
                <a:solidFill>
                  <a:srgbClr val="0070C0"/>
                </a:solidFill>
                <a:cs typeface="+mn-ea"/>
                <a:sym typeface="+mn-lt"/>
              </a:rPr>
              <a:t>（</a:t>
            </a:r>
            <a:r>
              <a:rPr lang="en-US" altLang="zh-CN" sz="2400" dirty="0">
                <a:solidFill>
                  <a:srgbClr val="0070C0"/>
                </a:solidFill>
                <a:cs typeface="+mn-ea"/>
                <a:sym typeface="+mn-lt"/>
              </a:rPr>
              <a:t>1</a:t>
            </a:r>
            <a:r>
              <a:rPr lang="zh-CN" altLang="en-US" sz="2400" dirty="0">
                <a:solidFill>
                  <a:srgbClr val="0070C0"/>
                </a:solidFill>
                <a:cs typeface="+mn-ea"/>
                <a:sym typeface="+mn-lt"/>
              </a:rPr>
              <a:t>）线性结构</a:t>
            </a:r>
            <a:endParaRPr lang="zh-CN" altLang="en-US" sz="2400" dirty="0">
              <a:solidFill>
                <a:srgbClr val="0070C0"/>
              </a:solidFill>
              <a:cs typeface="+mn-ea"/>
              <a:sym typeface="+mn-lt"/>
            </a:endParaRPr>
          </a:p>
          <a:p>
            <a:pPr>
              <a:lnSpc>
                <a:spcPct val="120000"/>
              </a:lnSpc>
            </a:pPr>
            <a:endParaRPr lang="zh-CN" altLang="en-US" sz="2400" dirty="0">
              <a:solidFill>
                <a:srgbClr val="0070C0"/>
              </a:solidFill>
              <a:cs typeface="+mn-ea"/>
              <a:sym typeface="+mn-lt"/>
            </a:endParaRPr>
          </a:p>
        </p:txBody>
      </p:sp>
      <p:sp>
        <p:nvSpPr>
          <p:cNvPr id="57" name="矩形 56"/>
          <p:cNvSpPr/>
          <p:nvPr/>
        </p:nvSpPr>
        <p:spPr>
          <a:xfrm>
            <a:off x="1162902" y="2604991"/>
            <a:ext cx="10088327" cy="3194721"/>
          </a:xfrm>
          <a:prstGeom prst="rect">
            <a:avLst/>
          </a:prstGeom>
        </p:spPr>
        <p:txBody>
          <a:bodyPr wrap="square">
            <a:spAutoFit/>
          </a:bodyPr>
          <a:lstStyle/>
          <a:p>
            <a:pPr>
              <a:lnSpc>
                <a:spcPct val="120000"/>
              </a:lnSpc>
              <a:spcBef>
                <a:spcPct val="0"/>
              </a:spcBef>
            </a:pPr>
            <a:r>
              <a:rPr lang="zh-CN" altLang="en-US" sz="2400" dirty="0">
                <a:cs typeface="+mn-ea"/>
                <a:sym typeface="+mn-lt"/>
              </a:rPr>
              <a:t>线性结构的特征是数据元素之间存在着“一对一”的线性关系。若一个非空的数据结构满足如下三个条件：</a:t>
            </a:r>
            <a:endParaRPr lang="zh-CN" altLang="en-US" sz="2400" dirty="0">
              <a:cs typeface="+mn-ea"/>
              <a:sym typeface="+mn-lt"/>
            </a:endParaRPr>
          </a:p>
          <a:p>
            <a:pPr>
              <a:lnSpc>
                <a:spcPct val="120000"/>
              </a:lnSpc>
              <a:spcBef>
                <a:spcPct val="0"/>
              </a:spcBef>
            </a:pPr>
            <a:r>
              <a:rPr lang="zh-CN" altLang="en-US" sz="2400" dirty="0">
                <a:cs typeface="+mn-ea"/>
                <a:sym typeface="+mn-lt"/>
              </a:rPr>
              <a:t>① 有且仅有一个没有前驱的结点，通常将该结点称为根结点；</a:t>
            </a:r>
            <a:endParaRPr lang="zh-CN" altLang="en-US" sz="2400" dirty="0">
              <a:cs typeface="+mn-ea"/>
              <a:sym typeface="+mn-lt"/>
            </a:endParaRPr>
          </a:p>
          <a:p>
            <a:pPr>
              <a:lnSpc>
                <a:spcPct val="120000"/>
              </a:lnSpc>
              <a:spcBef>
                <a:spcPct val="0"/>
              </a:spcBef>
            </a:pPr>
            <a:r>
              <a:rPr lang="zh-CN" altLang="en-US" sz="2400" dirty="0">
                <a:cs typeface="+mn-ea"/>
                <a:sym typeface="+mn-lt"/>
              </a:rPr>
              <a:t>② 除了根结点没有前驱、最后一个结点没有后继之外，其他每一个结点都有一个前驱和一个后继。</a:t>
            </a:r>
            <a:endParaRPr lang="zh-CN" altLang="en-US" sz="2400" dirty="0">
              <a:cs typeface="+mn-ea"/>
              <a:sym typeface="+mn-lt"/>
            </a:endParaRPr>
          </a:p>
          <a:p>
            <a:pPr>
              <a:lnSpc>
                <a:spcPct val="120000"/>
              </a:lnSpc>
              <a:spcBef>
                <a:spcPct val="0"/>
              </a:spcBef>
            </a:pPr>
            <a:r>
              <a:rPr lang="zh-CN" altLang="en-US" sz="2400" dirty="0">
                <a:cs typeface="+mn-ea"/>
                <a:sym typeface="+mn-lt"/>
              </a:rPr>
              <a:t>③线性结构在插入或删除任何一个结点后还是线性结构。</a:t>
            </a:r>
            <a:endParaRPr lang="zh-CN" altLang="en-US" sz="2400" dirty="0">
              <a:cs typeface="+mn-ea"/>
              <a:sym typeface="+mn-lt"/>
            </a:endParaRPr>
          </a:p>
          <a:p>
            <a:pPr>
              <a:lnSpc>
                <a:spcPct val="120000"/>
              </a:lnSpc>
              <a:spcBef>
                <a:spcPct val="0"/>
              </a:spcBef>
            </a:pPr>
            <a:r>
              <a:rPr lang="zh-CN" altLang="en-US" sz="2400" dirty="0">
                <a:cs typeface="+mn-ea"/>
                <a:sym typeface="+mn-lt"/>
              </a:rPr>
              <a:t>则称该数据结构为</a:t>
            </a:r>
            <a:r>
              <a:rPr lang="zh-CN" altLang="en-US" sz="2400" b="1" dirty="0">
                <a:cs typeface="+mn-ea"/>
                <a:sym typeface="+mn-lt"/>
              </a:rPr>
              <a:t>线性结构</a:t>
            </a:r>
            <a:r>
              <a:rPr lang="zh-CN" altLang="en-US" sz="2400" dirty="0">
                <a:cs typeface="+mn-ea"/>
                <a:sym typeface="+mn-lt"/>
              </a:rPr>
              <a:t>。</a:t>
            </a:r>
            <a:endParaRPr lang="zh-CN" altLang="en-US" sz="2400" dirty="0">
              <a:cs typeface="+mn-ea"/>
              <a:sym typeface="+mn-lt"/>
            </a:endParaRPr>
          </a:p>
        </p:txBody>
      </p:sp>
      <p:grpSp>
        <p:nvGrpSpPr>
          <p:cNvPr id="30" name="组合 29"/>
          <p:cNvGrpSpPr/>
          <p:nvPr/>
        </p:nvGrpSpPr>
        <p:grpSpPr>
          <a:xfrm>
            <a:off x="687136" y="1560624"/>
            <a:ext cx="10807393" cy="4638544"/>
            <a:chOff x="1584402" y="1903846"/>
            <a:chExt cx="9062674" cy="3823037"/>
          </a:xfrm>
        </p:grpSpPr>
        <p:grpSp>
          <p:nvGrpSpPr>
            <p:cNvPr id="31" name="组合 30"/>
            <p:cNvGrpSpPr/>
            <p:nvPr/>
          </p:nvGrpSpPr>
          <p:grpSpPr>
            <a:xfrm>
              <a:off x="1584402" y="3589771"/>
              <a:ext cx="9062674" cy="2137112"/>
              <a:chOff x="1584402" y="3589771"/>
              <a:chExt cx="9062674" cy="2137112"/>
            </a:xfrm>
          </p:grpSpPr>
          <p:sp>
            <p:nvSpPr>
              <p:cNvPr id="43"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8"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flipH="1" flipV="1">
              <a:off x="1584402" y="1903846"/>
              <a:ext cx="9062674" cy="2137112"/>
              <a:chOff x="1584402" y="3589771"/>
              <a:chExt cx="9062674" cy="2137112"/>
            </a:xfrm>
          </p:grpSpPr>
          <p:sp>
            <p:nvSpPr>
              <p:cNvPr id="33" name="任意多边形: 形状 3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梯形 3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梯形 3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52" name="组合 9"/>
          <p:cNvGrpSpPr/>
          <p:nvPr/>
        </p:nvGrpSpPr>
        <p:grpSpPr>
          <a:xfrm>
            <a:off x="672329" y="535651"/>
            <a:ext cx="3565799" cy="876848"/>
            <a:chOff x="326687" y="247818"/>
            <a:chExt cx="4861582" cy="725466"/>
          </a:xfrm>
        </p:grpSpPr>
        <p:sp>
          <p:nvSpPr>
            <p:cNvPr id="53"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数据的逻辑结构</a:t>
              </a:r>
              <a:endParaRPr lang="zh-CN" altLang="en-US" sz="2400" kern="0" dirty="0">
                <a:solidFill>
                  <a:srgbClr val="0070C0"/>
                </a:solidFill>
                <a:cs typeface="+mn-ea"/>
                <a:sym typeface="+mn-lt"/>
              </a:endParaRPr>
            </a:p>
          </p:txBody>
        </p:sp>
        <p:grpSp>
          <p:nvGrpSpPr>
            <p:cNvPr id="54" name="组合 11"/>
            <p:cNvGrpSpPr/>
            <p:nvPr/>
          </p:nvGrpSpPr>
          <p:grpSpPr>
            <a:xfrm>
              <a:off x="326687" y="247818"/>
              <a:ext cx="4861582" cy="725466"/>
              <a:chOff x="326687" y="247818"/>
              <a:chExt cx="4861582" cy="725466"/>
            </a:xfrm>
          </p:grpSpPr>
          <p:grpSp>
            <p:nvGrpSpPr>
              <p:cNvPr id="55" name="组合 12"/>
              <p:cNvGrpSpPr/>
              <p:nvPr/>
            </p:nvGrpSpPr>
            <p:grpSpPr>
              <a:xfrm>
                <a:off x="349799" y="247818"/>
                <a:ext cx="4791980" cy="261575"/>
                <a:chOff x="349799" y="247818"/>
                <a:chExt cx="4791980" cy="261575"/>
              </a:xfrm>
            </p:grpSpPr>
            <p:cxnSp>
              <p:nvCxnSpPr>
                <p:cNvPr id="71"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5"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76"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56" name="组合 13"/>
              <p:cNvGrpSpPr/>
              <p:nvPr/>
            </p:nvGrpSpPr>
            <p:grpSpPr>
              <a:xfrm>
                <a:off x="349799" y="711709"/>
                <a:ext cx="4815092" cy="261575"/>
                <a:chOff x="358852" y="925118"/>
                <a:chExt cx="4815092" cy="261575"/>
              </a:xfrm>
            </p:grpSpPr>
            <p:cxnSp>
              <p:nvCxnSpPr>
                <p:cNvPr id="64"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9"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70"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58" name="组合 14"/>
              <p:cNvGrpSpPr/>
              <p:nvPr/>
            </p:nvGrpSpPr>
            <p:grpSpPr>
              <a:xfrm>
                <a:off x="5138963" y="489126"/>
                <a:ext cx="49306" cy="329693"/>
                <a:chOff x="5138963" y="489126"/>
                <a:chExt cx="49306" cy="329693"/>
              </a:xfrm>
            </p:grpSpPr>
            <p:sp>
              <p:nvSpPr>
                <p:cNvPr id="62"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3"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59" name="组合 15"/>
              <p:cNvGrpSpPr/>
              <p:nvPr/>
            </p:nvGrpSpPr>
            <p:grpSpPr>
              <a:xfrm>
                <a:off x="326687" y="399838"/>
                <a:ext cx="49306" cy="329693"/>
                <a:chOff x="5138963" y="489126"/>
                <a:chExt cx="49306" cy="329693"/>
              </a:xfrm>
            </p:grpSpPr>
            <p:sp>
              <p:nvSpPr>
                <p:cNvPr id="60"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1"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500"/>
                                        <p:tgtEl>
                                          <p:spTgt spid="5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wipe(left)">
                                      <p:cBhvr>
                                        <p:cTn id="11" dur="500"/>
                                        <p:tgtEl>
                                          <p:spTgt spid="30"/>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left)">
                                      <p:cBhvr>
                                        <p:cTn id="15" dur="500"/>
                                        <p:tgtEl>
                                          <p:spTgt spid="37"/>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57">
                                            <p:txEl>
                                              <p:pRg st="0" end="0"/>
                                            </p:txEl>
                                          </p:spTgt>
                                        </p:tgtEl>
                                        <p:attrNameLst>
                                          <p:attrName>style.visibility</p:attrName>
                                        </p:attrNameLst>
                                      </p:cBhvr>
                                      <p:to>
                                        <p:strVal val="visible"/>
                                      </p:to>
                                    </p:set>
                                    <p:animEffect transition="in" filter="fade">
                                      <p:cBhvr>
                                        <p:cTn id="19" dur="500"/>
                                        <p:tgtEl>
                                          <p:spTgt spid="57">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57">
                                            <p:txEl>
                                              <p:pRg st="1" end="1"/>
                                            </p:txEl>
                                          </p:spTgt>
                                        </p:tgtEl>
                                        <p:attrNameLst>
                                          <p:attrName>style.visibility</p:attrName>
                                        </p:attrNameLst>
                                      </p:cBhvr>
                                      <p:to>
                                        <p:strVal val="visible"/>
                                      </p:to>
                                    </p:set>
                                    <p:anim calcmode="lin" valueType="num">
                                      <p:cBhvr additive="base">
                                        <p:cTn id="24" dur="500" fill="hold"/>
                                        <p:tgtEl>
                                          <p:spTgt spid="57">
                                            <p:txEl>
                                              <p:pRg st="1" end="1"/>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5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57">
                                            <p:txEl>
                                              <p:pRg st="2" end="2"/>
                                            </p:txEl>
                                          </p:spTgt>
                                        </p:tgtEl>
                                        <p:attrNameLst>
                                          <p:attrName>style.visibility</p:attrName>
                                        </p:attrNameLst>
                                      </p:cBhvr>
                                      <p:to>
                                        <p:strVal val="visible"/>
                                      </p:to>
                                    </p:set>
                                    <p:anim calcmode="lin" valueType="num">
                                      <p:cBhvr additive="base">
                                        <p:cTn id="30" dur="500" fill="hold"/>
                                        <p:tgtEl>
                                          <p:spTgt spid="57">
                                            <p:txEl>
                                              <p:pRg st="2" end="2"/>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5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57">
                                            <p:txEl>
                                              <p:pRg st="3" end="3"/>
                                            </p:txEl>
                                          </p:spTgt>
                                        </p:tgtEl>
                                        <p:attrNameLst>
                                          <p:attrName>style.visibility</p:attrName>
                                        </p:attrNameLst>
                                      </p:cBhvr>
                                      <p:to>
                                        <p:strVal val="visible"/>
                                      </p:to>
                                    </p:set>
                                    <p:anim calcmode="lin" valueType="num">
                                      <p:cBhvr additive="base">
                                        <p:cTn id="36" dur="500" fill="hold"/>
                                        <p:tgtEl>
                                          <p:spTgt spid="57">
                                            <p:txEl>
                                              <p:pRg st="3" end="3"/>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57">
                                            <p:txEl>
                                              <p:pRg st="3" end="3"/>
                                            </p:txEl>
                                          </p:spTgt>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57">
                                            <p:txEl>
                                              <p:pRg st="4" end="4"/>
                                            </p:txEl>
                                          </p:spTgt>
                                        </p:tgtEl>
                                        <p:attrNameLst>
                                          <p:attrName>style.visibility</p:attrName>
                                        </p:attrNameLst>
                                      </p:cBhvr>
                                      <p:to>
                                        <p:strVal val="visible"/>
                                      </p:to>
                                    </p:set>
                                    <p:anim calcmode="lin" valueType="num">
                                      <p:cBhvr additive="base">
                                        <p:cTn id="40" dur="500" fill="hold"/>
                                        <p:tgtEl>
                                          <p:spTgt spid="57">
                                            <p:txEl>
                                              <p:pRg st="4" end="4"/>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57">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672329" y="535651"/>
            <a:ext cx="3565799" cy="876848"/>
            <a:chOff x="326687" y="247818"/>
            <a:chExt cx="4861582" cy="725466"/>
          </a:xfrm>
        </p:grpSpPr>
        <p:sp>
          <p:nvSpPr>
            <p:cNvPr id="18" name="文本框 17"/>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数据结构的概念</a:t>
              </a:r>
              <a:endParaRPr lang="zh-CN" altLang="en-US" sz="2400" kern="0" dirty="0">
                <a:solidFill>
                  <a:srgbClr val="0070C0"/>
                </a:solidFill>
                <a:cs typeface="+mn-ea"/>
                <a:sym typeface="+mn-lt"/>
              </a:endParaRPr>
            </a:p>
          </p:txBody>
        </p:sp>
        <p:grpSp>
          <p:nvGrpSpPr>
            <p:cNvPr id="19" name="组合 18"/>
            <p:cNvGrpSpPr/>
            <p:nvPr/>
          </p:nvGrpSpPr>
          <p:grpSpPr>
            <a:xfrm>
              <a:off x="326687" y="247818"/>
              <a:ext cx="4861582" cy="725466"/>
              <a:chOff x="326687" y="247818"/>
              <a:chExt cx="4861582" cy="725466"/>
            </a:xfrm>
          </p:grpSpPr>
          <p:grpSp>
            <p:nvGrpSpPr>
              <p:cNvPr id="20" name="组合 19"/>
              <p:cNvGrpSpPr/>
              <p:nvPr/>
            </p:nvGrpSpPr>
            <p:grpSpPr>
              <a:xfrm>
                <a:off x="349799" y="247818"/>
                <a:ext cx="4791980" cy="261575"/>
                <a:chOff x="349799" y="247818"/>
                <a:chExt cx="4791980" cy="261575"/>
              </a:xfrm>
            </p:grpSpPr>
            <p:cxnSp>
              <p:nvCxnSpPr>
                <p:cNvPr id="35" name="直接连接符 3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9" name="任意多边形: 形状 3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40" name="任意多边形: 形状 3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21" name="组合 20"/>
              <p:cNvGrpSpPr/>
              <p:nvPr/>
            </p:nvGrpSpPr>
            <p:grpSpPr>
              <a:xfrm>
                <a:off x="349799" y="711709"/>
                <a:ext cx="4815092" cy="261575"/>
                <a:chOff x="358852" y="925118"/>
                <a:chExt cx="4815092" cy="261575"/>
              </a:xfrm>
            </p:grpSpPr>
            <p:cxnSp>
              <p:nvCxnSpPr>
                <p:cNvPr id="28" name="直接连接符 2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3" name="任意多边形: 形状 3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34" name="任意多边形: 形状 33"/>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22" name="组合 21"/>
              <p:cNvGrpSpPr/>
              <p:nvPr/>
            </p:nvGrpSpPr>
            <p:grpSpPr>
              <a:xfrm>
                <a:off x="5138963" y="489126"/>
                <a:ext cx="49306" cy="329693"/>
                <a:chOff x="5138963" y="489126"/>
                <a:chExt cx="49306" cy="329693"/>
              </a:xfrm>
            </p:grpSpPr>
            <p:sp>
              <p:nvSpPr>
                <p:cNvPr id="26" name="椭圆 2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7" name="椭圆 2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23" name="组合 22"/>
              <p:cNvGrpSpPr/>
              <p:nvPr/>
            </p:nvGrpSpPr>
            <p:grpSpPr>
              <a:xfrm>
                <a:off x="326687" y="399838"/>
                <a:ext cx="49306" cy="329693"/>
                <a:chOff x="5138963" y="489126"/>
                <a:chExt cx="49306" cy="329693"/>
              </a:xfrm>
            </p:grpSpPr>
            <p:sp>
              <p:nvSpPr>
                <p:cNvPr id="24" name="椭圆 2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5" name="椭圆 2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41" name="组合 40"/>
          <p:cNvGrpSpPr/>
          <p:nvPr/>
        </p:nvGrpSpPr>
        <p:grpSpPr>
          <a:xfrm>
            <a:off x="880210" y="2032442"/>
            <a:ext cx="10431580" cy="3812967"/>
            <a:chOff x="850295" y="1403110"/>
            <a:chExt cx="10431580" cy="4408041"/>
          </a:xfrm>
        </p:grpSpPr>
        <p:sp>
          <p:nvSpPr>
            <p:cNvPr id="42" name="Rectangle 3"/>
            <p:cNvSpPr txBox="1">
              <a:spLocks noChangeArrowheads="1"/>
            </p:cNvSpPr>
            <p:nvPr/>
          </p:nvSpPr>
          <p:spPr>
            <a:xfrm>
              <a:off x="1579718" y="1875870"/>
              <a:ext cx="9091001" cy="3340206"/>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None/>
              </a:pPr>
              <a:r>
                <a:rPr lang="zh-CN" altLang="en-US" sz="2400" dirty="0">
                  <a:solidFill>
                    <a:srgbClr val="0070C0"/>
                  </a:solidFill>
                  <a:cs typeface="+mn-ea"/>
                  <a:sym typeface="+mn-lt"/>
                </a:rPr>
                <a:t>一种数据结构，除了用二元关系表示外，还可以直观地用图形来表示。</a:t>
              </a:r>
              <a:r>
                <a:rPr lang="zh-CN" altLang="en-US" sz="2400" dirty="0">
                  <a:cs typeface="+mn-ea"/>
                  <a:sym typeface="+mn-lt"/>
                </a:rPr>
                <a:t>在数据结构的图形表示中，对于数据集合</a:t>
              </a:r>
              <a:r>
                <a:rPr lang="en-US" altLang="zh-CN" sz="2400" dirty="0">
                  <a:cs typeface="+mn-ea"/>
                  <a:sym typeface="+mn-lt"/>
                </a:rPr>
                <a:t>D</a:t>
              </a:r>
              <a:r>
                <a:rPr lang="zh-CN" altLang="en-US" sz="2400" dirty="0">
                  <a:cs typeface="+mn-ea"/>
                  <a:sym typeface="+mn-lt"/>
                </a:rPr>
                <a:t>中的每一个数据元素（结点）用中间标有元素值的方框或圆表示；为了进一步表示各数据元素之间的前驱后继关系，对于关系 </a:t>
              </a:r>
              <a:r>
                <a:rPr lang="en-US" altLang="zh-CN" sz="2400" dirty="0">
                  <a:cs typeface="+mn-ea"/>
                  <a:sym typeface="+mn-lt"/>
                </a:rPr>
                <a:t>R </a:t>
              </a:r>
              <a:r>
                <a:rPr lang="zh-CN" altLang="en-US" sz="2400" dirty="0">
                  <a:cs typeface="+mn-ea"/>
                  <a:sym typeface="+mn-lt"/>
                </a:rPr>
                <a:t>中的每一个二元组，用一条有向线段从前驱结点指向后继结点。</a:t>
              </a:r>
              <a:endParaRPr lang="zh-CN" altLang="en-US" sz="2400" dirty="0">
                <a:cs typeface="+mn-ea"/>
                <a:sym typeface="+mn-lt"/>
              </a:endParaRPr>
            </a:p>
            <a:p>
              <a:pPr marL="0" indent="0" algn="just">
                <a:lnSpc>
                  <a:spcPct val="150000"/>
                </a:lnSpc>
                <a:spcBef>
                  <a:spcPts val="0"/>
                </a:spcBef>
                <a:buClr>
                  <a:srgbClr val="7030A0"/>
                </a:buClr>
                <a:buNone/>
              </a:pPr>
              <a:endParaRPr lang="zh-CN" altLang="en-US" sz="2400" dirty="0">
                <a:solidFill>
                  <a:srgbClr val="44546A"/>
                </a:solidFill>
                <a:cs typeface="+mn-ea"/>
                <a:sym typeface="+mn-lt"/>
              </a:endParaRPr>
            </a:p>
          </p:txBody>
        </p:sp>
        <p:grpSp>
          <p:nvGrpSpPr>
            <p:cNvPr id="44" name="组合 43"/>
            <p:cNvGrpSpPr/>
            <p:nvPr/>
          </p:nvGrpSpPr>
          <p:grpSpPr>
            <a:xfrm>
              <a:off x="850295" y="1403110"/>
              <a:ext cx="10431580" cy="4408041"/>
              <a:chOff x="1584402" y="1903846"/>
              <a:chExt cx="9062674" cy="3823037"/>
            </a:xfrm>
          </p:grpSpPr>
          <p:grpSp>
            <p:nvGrpSpPr>
              <p:cNvPr id="45" name="组合 44"/>
              <p:cNvGrpSpPr/>
              <p:nvPr/>
            </p:nvGrpSpPr>
            <p:grpSpPr>
              <a:xfrm>
                <a:off x="1584402" y="3589771"/>
                <a:ext cx="9062674" cy="2137112"/>
                <a:chOff x="1584402" y="3589771"/>
                <a:chExt cx="9062674" cy="2137112"/>
              </a:xfrm>
            </p:grpSpPr>
            <p:sp>
              <p:nvSpPr>
                <p:cNvPr id="56" name="任意多边形: 形状 5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8" name="梯形 5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9" name="梯形 5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0"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1" name="椭圆 6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62" name="任意多边形: 形状 6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3" name="任意多边形: 形状 6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4" name="任意多边形: 形状 6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5" name="任意多边形: 形状 6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46" name="组合 45"/>
              <p:cNvGrpSpPr/>
              <p:nvPr/>
            </p:nvGrpSpPr>
            <p:grpSpPr>
              <a:xfrm flipH="1" flipV="1">
                <a:off x="1584402" y="1903846"/>
                <a:ext cx="9062674" cy="2137112"/>
                <a:chOff x="1584402" y="3589771"/>
                <a:chExt cx="9062674" cy="2137112"/>
              </a:xfrm>
            </p:grpSpPr>
            <p:sp>
              <p:nvSpPr>
                <p:cNvPr id="47" name="任意多边形: 形状 4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8" name="梯形 4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9" name="梯形 4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1" name="椭圆 5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52" name="任意多边形: 形状 5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3" name="任意多边形: 形状 5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4" name="任意多边形: 形状 5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5" name="任意多边形: 形状 5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barn(outVertical)">
                                      <p:cBhvr>
                                        <p:cTn id="1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880210" y="2089687"/>
            <a:ext cx="10021205" cy="1195457"/>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20000"/>
              </a:lnSpc>
              <a:spcBef>
                <a:spcPts val="0"/>
              </a:spcBef>
              <a:buClr>
                <a:srgbClr val="7030A0"/>
              </a:buClr>
              <a:buNone/>
            </a:pPr>
            <a:r>
              <a:rPr lang="zh-CN" altLang="en-US" dirty="0">
                <a:solidFill>
                  <a:srgbClr val="44546A"/>
                </a:solidFill>
                <a:cs typeface="+mn-ea"/>
                <a:sym typeface="+mn-lt"/>
              </a:rPr>
              <a:t>     </a:t>
            </a:r>
            <a:r>
              <a:rPr lang="zh-CN" altLang="en-US" sz="2400" dirty="0">
                <a:cs typeface="+mn-ea"/>
                <a:sym typeface="+mn-lt"/>
              </a:rPr>
              <a:t>在计算机科学中，</a:t>
            </a:r>
            <a:r>
              <a:rPr lang="zh-CN" altLang="en-US" sz="2400" dirty="0">
                <a:solidFill>
                  <a:srgbClr val="FF0000"/>
                </a:solidFill>
                <a:cs typeface="+mn-ea"/>
                <a:sym typeface="+mn-lt"/>
              </a:rPr>
              <a:t>数据结构</a:t>
            </a:r>
            <a:r>
              <a:rPr lang="zh-CN" altLang="en-US" sz="2400" dirty="0">
                <a:cs typeface="+mn-ea"/>
                <a:sym typeface="+mn-lt"/>
              </a:rPr>
              <a:t>和</a:t>
            </a:r>
            <a:r>
              <a:rPr lang="zh-CN" altLang="en-US" sz="2400" dirty="0">
                <a:solidFill>
                  <a:srgbClr val="FF0000"/>
                </a:solidFill>
                <a:cs typeface="+mn-ea"/>
                <a:sym typeface="+mn-lt"/>
              </a:rPr>
              <a:t>算法</a:t>
            </a:r>
            <a:r>
              <a:rPr lang="zh-CN" altLang="en-US" sz="2400" dirty="0">
                <a:cs typeface="+mn-ea"/>
                <a:sym typeface="+mn-lt"/>
              </a:rPr>
              <a:t>是计算机科学与计算机工程的基础性学科。</a:t>
            </a:r>
            <a:endParaRPr lang="zh-CN" altLang="en-US" dirty="0">
              <a:cs typeface="+mn-ea"/>
              <a:sym typeface="+mn-lt"/>
            </a:endParaRPr>
          </a:p>
        </p:txBody>
      </p:sp>
      <p:sp>
        <p:nvSpPr>
          <p:cNvPr id="30" name="Rectangle 3"/>
          <p:cNvSpPr txBox="1">
            <a:spLocks noChangeArrowheads="1"/>
          </p:cNvSpPr>
          <p:nvPr/>
        </p:nvSpPr>
        <p:spPr>
          <a:xfrm>
            <a:off x="1364076" y="3285144"/>
            <a:ext cx="9673397" cy="2530284"/>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ct val="0"/>
              </a:spcBef>
              <a:buFont typeface="Wingdings" panose="05000000000000000000" pitchFamily="2" charset="2"/>
              <a:buChar char="u"/>
            </a:pPr>
            <a:r>
              <a:rPr lang="zh-CN" altLang="en-US" sz="2400" dirty="0">
                <a:solidFill>
                  <a:srgbClr val="0070C0"/>
                </a:solidFill>
                <a:latin typeface="+mn-ea"/>
              </a:rPr>
              <a:t>数据结构研究的是计算机的操作对象（数据元素）以及它们之间的关系和运算的一门学科。</a:t>
            </a:r>
            <a:endParaRPr lang="en-US" altLang="zh-CN" sz="2400" dirty="0">
              <a:solidFill>
                <a:srgbClr val="0070C0"/>
              </a:solidFill>
              <a:latin typeface="+mn-ea"/>
            </a:endParaRPr>
          </a:p>
          <a:p>
            <a:pPr>
              <a:lnSpc>
                <a:spcPct val="120000"/>
              </a:lnSpc>
              <a:spcBef>
                <a:spcPts val="1200"/>
              </a:spcBef>
              <a:buFont typeface="Wingdings" panose="05000000000000000000" pitchFamily="2" charset="2"/>
              <a:buChar char="u"/>
            </a:pPr>
            <a:r>
              <a:rPr lang="zh-CN" altLang="en-US" sz="2400" dirty="0">
                <a:solidFill>
                  <a:srgbClr val="0070C0"/>
                </a:solidFill>
                <a:latin typeface="+mn-ea"/>
              </a:rPr>
              <a:t>计算机算法则是对计算机上执行的计算过程的具体描述。</a:t>
            </a:r>
            <a:endParaRPr lang="en-US" altLang="zh-CN" sz="2400" dirty="0">
              <a:solidFill>
                <a:srgbClr val="0070C0"/>
              </a:solidFill>
              <a:latin typeface="+mn-ea"/>
            </a:endParaRPr>
          </a:p>
          <a:p>
            <a:pPr marL="0" indent="0">
              <a:lnSpc>
                <a:spcPct val="120000"/>
              </a:lnSpc>
              <a:spcBef>
                <a:spcPct val="0"/>
              </a:spcBef>
              <a:buNone/>
            </a:pPr>
            <a:endParaRPr lang="en-US" altLang="zh-CN" sz="2400" dirty="0">
              <a:solidFill>
                <a:srgbClr val="0070C0"/>
              </a:solidFill>
              <a:latin typeface="+mn-ea"/>
            </a:endParaRPr>
          </a:p>
          <a:p>
            <a:pPr marL="0" indent="0">
              <a:lnSpc>
                <a:spcPct val="120000"/>
              </a:lnSpc>
              <a:spcBef>
                <a:spcPct val="0"/>
              </a:spcBef>
              <a:buNone/>
            </a:pPr>
            <a:r>
              <a:rPr lang="zh-CN" altLang="en-US" sz="2400" dirty="0">
                <a:solidFill>
                  <a:srgbClr val="0070C0"/>
                </a:solidFill>
                <a:latin typeface="+mn-ea"/>
              </a:rPr>
              <a:t>算法依赖于具体的数据结构，数据结构也直接关系到算法的选择和效率。</a:t>
            </a:r>
            <a:endParaRPr lang="zh-CN" altLang="en-US" sz="2400" dirty="0">
              <a:solidFill>
                <a:srgbClr val="0070C0"/>
              </a:solidFill>
              <a:latin typeface="+mn-ea"/>
            </a:endParaRPr>
          </a:p>
        </p:txBody>
      </p:sp>
      <p:grpSp>
        <p:nvGrpSpPr>
          <p:cNvPr id="7" name="组合 6"/>
          <p:cNvGrpSpPr/>
          <p:nvPr/>
        </p:nvGrpSpPr>
        <p:grpSpPr>
          <a:xfrm>
            <a:off x="850294" y="1651442"/>
            <a:ext cx="10536392" cy="4408041"/>
            <a:chOff x="1584402" y="1903846"/>
            <a:chExt cx="9062674" cy="3823037"/>
          </a:xfrm>
        </p:grpSpPr>
        <p:grpSp>
          <p:nvGrpSpPr>
            <p:cNvPr id="8" name="组合 7"/>
            <p:cNvGrpSpPr/>
            <p:nvPr/>
          </p:nvGrpSpPr>
          <p:grpSpPr>
            <a:xfrm>
              <a:off x="1584402" y="3288139"/>
              <a:ext cx="9062674" cy="2438744"/>
              <a:chOff x="1584402" y="3288139"/>
              <a:chExt cx="9062674" cy="2438744"/>
            </a:xfrm>
          </p:grpSpPr>
          <p:sp>
            <p:nvSpPr>
              <p:cNvPr id="19" name="任意多边形: 形状 18"/>
              <p:cNvSpPr/>
              <p:nvPr/>
            </p:nvSpPr>
            <p:spPr>
              <a:xfrm>
                <a:off x="1652007" y="3288139"/>
                <a:ext cx="8888987" cy="230743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0"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1"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2"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3"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24"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5"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6"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7"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9" name="组合 8"/>
            <p:cNvGrpSpPr/>
            <p:nvPr/>
          </p:nvGrpSpPr>
          <p:grpSpPr>
            <a:xfrm flipH="1" flipV="1">
              <a:off x="1584402" y="1903846"/>
              <a:ext cx="9062674" cy="2137112"/>
              <a:chOff x="1584402" y="3589771"/>
              <a:chExt cx="9062674" cy="2137112"/>
            </a:xfrm>
          </p:grpSpPr>
          <p:sp>
            <p:nvSpPr>
              <p:cNvPr id="10" name="任意多边形: 形状 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 name="梯形 1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2" name="梯形 1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3"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4" name="椭圆 1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15" name="任意多边形: 形状 1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6" name="任意多边形: 形状 1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7"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8"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nvGrpSpPr>
          <p:cNvPr id="28" name="组合 27"/>
          <p:cNvGrpSpPr/>
          <p:nvPr/>
        </p:nvGrpSpPr>
        <p:grpSpPr>
          <a:xfrm>
            <a:off x="549001" y="555626"/>
            <a:ext cx="4075562" cy="1121808"/>
            <a:chOff x="326687" y="247818"/>
            <a:chExt cx="5556588" cy="928135"/>
          </a:xfrm>
        </p:grpSpPr>
        <p:sp>
          <p:nvSpPr>
            <p:cNvPr id="31" name="文本框 30"/>
            <p:cNvSpPr txBox="1"/>
            <p:nvPr/>
          </p:nvSpPr>
          <p:spPr bwMode="auto">
            <a:xfrm>
              <a:off x="761957" y="398183"/>
              <a:ext cx="5121318" cy="777770"/>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数据结构的基本概念</a:t>
              </a:r>
              <a:endParaRPr lang="zh-CN" altLang="en-US" sz="2400" kern="0" dirty="0">
                <a:solidFill>
                  <a:srgbClr val="0070C0"/>
                </a:solidFill>
                <a:cs typeface="+mn-ea"/>
                <a:sym typeface="+mn-lt"/>
              </a:endParaRPr>
            </a:p>
            <a:p>
              <a:pPr defTabSz="914400" fontAlgn="auto">
                <a:lnSpc>
                  <a:spcPct val="120000"/>
                </a:lnSpc>
                <a:defRPr/>
              </a:pPr>
              <a:endParaRPr lang="zh-CN" altLang="en-US" sz="2400" kern="0" dirty="0">
                <a:solidFill>
                  <a:srgbClr val="0070C0"/>
                </a:solidFill>
                <a:cs typeface="+mn-ea"/>
                <a:sym typeface="+mn-lt"/>
              </a:endParaRPr>
            </a:p>
          </p:txBody>
        </p:sp>
        <p:grpSp>
          <p:nvGrpSpPr>
            <p:cNvPr id="32" name="组合 31"/>
            <p:cNvGrpSpPr/>
            <p:nvPr/>
          </p:nvGrpSpPr>
          <p:grpSpPr>
            <a:xfrm>
              <a:off x="326687" y="247818"/>
              <a:ext cx="4861582" cy="725466"/>
              <a:chOff x="326687" y="247818"/>
              <a:chExt cx="4861582" cy="725466"/>
            </a:xfrm>
          </p:grpSpPr>
          <p:grpSp>
            <p:nvGrpSpPr>
              <p:cNvPr id="33" name="组合 32"/>
              <p:cNvGrpSpPr/>
              <p:nvPr/>
            </p:nvGrpSpPr>
            <p:grpSpPr>
              <a:xfrm>
                <a:off x="349799" y="247818"/>
                <a:ext cx="4791980" cy="261575"/>
                <a:chOff x="349799" y="247818"/>
                <a:chExt cx="4791980" cy="261575"/>
              </a:xfrm>
            </p:grpSpPr>
            <p:cxnSp>
              <p:nvCxnSpPr>
                <p:cNvPr id="48" name="直接连接符 4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2" name="任意多边形: 形状 51"/>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3" name="任意多边形: 形状 52"/>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4" name="组合 33"/>
              <p:cNvGrpSpPr/>
              <p:nvPr/>
            </p:nvGrpSpPr>
            <p:grpSpPr>
              <a:xfrm>
                <a:off x="349799" y="711709"/>
                <a:ext cx="4815092" cy="261575"/>
                <a:chOff x="358852" y="925118"/>
                <a:chExt cx="4815092" cy="261575"/>
              </a:xfrm>
            </p:grpSpPr>
            <p:cxnSp>
              <p:nvCxnSpPr>
                <p:cNvPr id="41" name="直接连接符 4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6" name="任意多边形: 形状 4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47" name="任意多边形: 形状 46"/>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5" name="组合 34"/>
              <p:cNvGrpSpPr/>
              <p:nvPr/>
            </p:nvGrpSpPr>
            <p:grpSpPr>
              <a:xfrm>
                <a:off x="5138963" y="489126"/>
                <a:ext cx="49306" cy="329693"/>
                <a:chOff x="5138963" y="489126"/>
                <a:chExt cx="49306" cy="329693"/>
              </a:xfrm>
            </p:grpSpPr>
            <p:sp>
              <p:nvSpPr>
                <p:cNvPr id="39" name="椭圆 3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0" name="椭圆 3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6" name="组合 35"/>
              <p:cNvGrpSpPr/>
              <p:nvPr/>
            </p:nvGrpSpPr>
            <p:grpSpPr>
              <a:xfrm>
                <a:off x="326687" y="399838"/>
                <a:ext cx="49306" cy="329693"/>
                <a:chOff x="5138963" y="489126"/>
                <a:chExt cx="49306" cy="329693"/>
              </a:xfrm>
            </p:grpSpPr>
            <p:sp>
              <p:nvSpPr>
                <p:cNvPr id="37" name="椭圆 3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8" name="椭圆 3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0">
                                            <p:txEl>
                                              <p:pRg st="0" end="0"/>
                                            </p:txEl>
                                          </p:spTgt>
                                        </p:tgtEl>
                                        <p:attrNameLst>
                                          <p:attrName>style.visibility</p:attrName>
                                        </p:attrNameLst>
                                      </p:cBhvr>
                                      <p:to>
                                        <p:strVal val="visible"/>
                                      </p:to>
                                    </p:set>
                                    <p:anim calcmode="lin" valueType="num">
                                      <p:cBhvr additive="base">
                                        <p:cTn id="20" dur="500" fill="hold"/>
                                        <p:tgtEl>
                                          <p:spTgt spid="30">
                                            <p:txEl>
                                              <p:pRg st="0" end="0"/>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0">
                                            <p:txEl>
                                              <p:pRg st="1" end="1"/>
                                            </p:txEl>
                                          </p:spTgt>
                                        </p:tgtEl>
                                        <p:attrNameLst>
                                          <p:attrName>style.visibility</p:attrName>
                                        </p:attrNameLst>
                                      </p:cBhvr>
                                      <p:to>
                                        <p:strVal val="visible"/>
                                      </p:to>
                                    </p:set>
                                    <p:anim calcmode="lin" valueType="num">
                                      <p:cBhvr additive="base">
                                        <p:cTn id="26" dur="500" fill="hold"/>
                                        <p:tgtEl>
                                          <p:spTgt spid="30">
                                            <p:txEl>
                                              <p:pRg st="1" end="1"/>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0">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30">
                                            <p:txEl>
                                              <p:pRg st="3" end="3"/>
                                            </p:txEl>
                                          </p:spTgt>
                                        </p:tgtEl>
                                        <p:attrNameLst>
                                          <p:attrName>style.visibility</p:attrName>
                                        </p:attrNameLst>
                                      </p:cBhvr>
                                      <p:to>
                                        <p:strVal val="visible"/>
                                      </p:to>
                                    </p:set>
                                    <p:anim calcmode="lin" valueType="num">
                                      <p:cBhvr additive="base">
                                        <p:cTn id="32" dur="500" fill="hold"/>
                                        <p:tgtEl>
                                          <p:spTgt spid="30">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0">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矩形 56"/>
          <p:cNvSpPr/>
          <p:nvPr/>
        </p:nvSpPr>
        <p:spPr>
          <a:xfrm>
            <a:off x="2232970" y="1945536"/>
            <a:ext cx="9701856" cy="940963"/>
          </a:xfrm>
          <a:prstGeom prst="rect">
            <a:avLst/>
          </a:prstGeom>
        </p:spPr>
        <p:txBody>
          <a:bodyPr wrap="square">
            <a:spAutoFit/>
          </a:bodyPr>
          <a:lstStyle/>
          <a:p>
            <a:pPr>
              <a:lnSpc>
                <a:spcPct val="120000"/>
              </a:lnSpc>
            </a:pPr>
            <a:r>
              <a:rPr lang="en-US" altLang="zh-CN" sz="2400" dirty="0">
                <a:cs typeface="+mn-ea"/>
                <a:sym typeface="+mn-lt"/>
              </a:rPr>
              <a:t>n</a:t>
            </a:r>
            <a:r>
              <a:rPr lang="zh-CN" altLang="en-US" sz="2400" dirty="0">
                <a:cs typeface="+mn-ea"/>
                <a:sym typeface="+mn-lt"/>
              </a:rPr>
              <a:t>维向量</a:t>
            </a:r>
            <a:r>
              <a:rPr lang="en-US" altLang="zh-CN" sz="2400" dirty="0">
                <a:cs typeface="+mn-ea"/>
                <a:sym typeface="+mn-lt"/>
              </a:rPr>
              <a:t>X=</a:t>
            </a:r>
            <a:r>
              <a:rPr lang="zh-CN" altLang="en-US" sz="2400" dirty="0">
                <a:cs typeface="+mn-ea"/>
                <a:sym typeface="+mn-lt"/>
              </a:rPr>
              <a:t>（</a:t>
            </a:r>
            <a:r>
              <a:rPr lang="en-US" altLang="zh-CN" sz="2400" dirty="0">
                <a:cs typeface="+mn-ea"/>
                <a:sym typeface="+mn-lt"/>
              </a:rPr>
              <a:t>x</a:t>
            </a:r>
            <a:r>
              <a:rPr lang="en-US" altLang="zh-CN" sz="2400" baseline="-25000" dirty="0">
                <a:cs typeface="+mn-ea"/>
                <a:sym typeface="+mn-lt"/>
              </a:rPr>
              <a:t>1</a:t>
            </a:r>
            <a:r>
              <a:rPr lang="en-US" altLang="zh-CN" sz="2400" dirty="0">
                <a:cs typeface="+mn-ea"/>
                <a:sym typeface="+mn-lt"/>
              </a:rPr>
              <a:t>, x</a:t>
            </a:r>
            <a:r>
              <a:rPr lang="en-US" altLang="zh-CN" sz="2400" baseline="-25000" dirty="0">
                <a:cs typeface="+mn-ea"/>
                <a:sym typeface="+mn-lt"/>
              </a:rPr>
              <a:t>2</a:t>
            </a:r>
            <a:r>
              <a:rPr lang="en-US" altLang="zh-CN" sz="2400" dirty="0">
                <a:cs typeface="+mn-ea"/>
                <a:sym typeface="+mn-lt"/>
              </a:rPr>
              <a:t>,...,</a:t>
            </a:r>
            <a:r>
              <a:rPr lang="en-US" altLang="zh-CN" sz="2400" dirty="0" err="1">
                <a:cs typeface="+mn-ea"/>
                <a:sym typeface="+mn-lt"/>
              </a:rPr>
              <a:t>x</a:t>
            </a:r>
            <a:r>
              <a:rPr lang="en-US" altLang="zh-CN" sz="2400" baseline="-25000" dirty="0" err="1">
                <a:cs typeface="+mn-ea"/>
                <a:sym typeface="+mn-lt"/>
              </a:rPr>
              <a:t>n</a:t>
            </a:r>
            <a:r>
              <a:rPr lang="zh-CN" altLang="en-US" sz="2400" dirty="0">
                <a:cs typeface="+mn-ea"/>
                <a:sym typeface="+mn-lt"/>
              </a:rPr>
              <a:t>），</a:t>
            </a:r>
            <a:r>
              <a:rPr lang="en-US" altLang="zh-CN" sz="2400" dirty="0">
                <a:cs typeface="+mn-ea"/>
                <a:sym typeface="+mn-lt"/>
              </a:rPr>
              <a:t>x</a:t>
            </a:r>
            <a:r>
              <a:rPr lang="en-US" altLang="zh-CN" sz="2400" baseline="-25000" dirty="0">
                <a:cs typeface="+mn-ea"/>
                <a:sym typeface="+mn-lt"/>
              </a:rPr>
              <a:t>1</a:t>
            </a:r>
            <a:r>
              <a:rPr lang="zh-CN" altLang="en-US" sz="2400" dirty="0">
                <a:cs typeface="+mn-ea"/>
                <a:sym typeface="+mn-lt"/>
              </a:rPr>
              <a:t>为第一个元素，</a:t>
            </a:r>
            <a:r>
              <a:rPr lang="en-US" altLang="zh-CN" sz="2400" dirty="0" err="1">
                <a:cs typeface="+mn-ea"/>
                <a:sym typeface="+mn-lt"/>
              </a:rPr>
              <a:t>x</a:t>
            </a:r>
            <a:r>
              <a:rPr lang="en-US" altLang="zh-CN" sz="2400" baseline="-25000" dirty="0" err="1">
                <a:cs typeface="+mn-ea"/>
                <a:sym typeface="+mn-lt"/>
              </a:rPr>
              <a:t>n</a:t>
            </a:r>
            <a:r>
              <a:rPr lang="zh-CN" altLang="en-US" sz="2400" dirty="0">
                <a:cs typeface="+mn-ea"/>
                <a:sym typeface="+mn-lt"/>
              </a:rPr>
              <a:t>为最后一个元素，此数据结构就是一个线性结构。下面是线性结构的示意图。</a:t>
            </a:r>
            <a:endParaRPr lang="zh-CN" altLang="en-US" sz="2400" dirty="0">
              <a:cs typeface="+mn-ea"/>
              <a:sym typeface="+mn-lt"/>
            </a:endParaRPr>
          </a:p>
        </p:txBody>
      </p:sp>
      <p:grpSp>
        <p:nvGrpSpPr>
          <p:cNvPr id="5" name="Group 4"/>
          <p:cNvGrpSpPr>
            <a:grpSpLocks noChangeAspect="1"/>
          </p:cNvGrpSpPr>
          <p:nvPr/>
        </p:nvGrpSpPr>
        <p:grpSpPr bwMode="auto">
          <a:xfrm>
            <a:off x="1469660" y="3828580"/>
            <a:ext cx="8994343" cy="1219157"/>
            <a:chOff x="4709" y="6807"/>
            <a:chExt cx="5114" cy="693"/>
          </a:xfrm>
        </p:grpSpPr>
        <p:sp>
          <p:nvSpPr>
            <p:cNvPr id="6" name="AutoShape 5"/>
            <p:cNvSpPr>
              <a:spLocks noChangeAspect="1" noChangeArrowheads="1"/>
            </p:cNvSpPr>
            <p:nvPr/>
          </p:nvSpPr>
          <p:spPr bwMode="auto">
            <a:xfrm>
              <a:off x="4709" y="6807"/>
              <a:ext cx="5114" cy="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20000"/>
                </a:lnSpc>
              </a:pPr>
              <a:endParaRPr lang="zh-CN" altLang="en-US"/>
            </a:p>
          </p:txBody>
        </p:sp>
        <p:sp>
          <p:nvSpPr>
            <p:cNvPr id="7" name="Oval 6"/>
            <p:cNvSpPr>
              <a:spLocks noChangeArrowheads="1"/>
            </p:cNvSpPr>
            <p:nvPr/>
          </p:nvSpPr>
          <p:spPr bwMode="auto">
            <a:xfrm>
              <a:off x="4978" y="6880"/>
              <a:ext cx="503" cy="503"/>
            </a:xfrm>
            <a:prstGeom prst="ellipse">
              <a:avLst/>
            </a:prstGeom>
            <a:solidFill>
              <a:srgbClr val="0070C0"/>
            </a:solidFill>
            <a:ln w="9525" algn="ctr">
              <a:no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800" b="1" dirty="0">
                  <a:solidFill>
                    <a:schemeClr val="bg1"/>
                  </a:solidFill>
                  <a:latin typeface="Times New Roman" panose="02020603050405020304" charset="0"/>
                </a:rPr>
                <a:t>x</a:t>
              </a:r>
              <a:r>
                <a:rPr lang="en-US" altLang="zh-CN" sz="2800" b="1" baseline="-25000" dirty="0">
                  <a:solidFill>
                    <a:schemeClr val="bg1"/>
                  </a:solidFill>
                  <a:latin typeface="Times New Roman" panose="02020603050405020304" charset="0"/>
                </a:rPr>
                <a:t>1</a:t>
              </a:r>
              <a:endParaRPr lang="en-US" altLang="zh-CN" sz="2800" b="1" dirty="0">
                <a:solidFill>
                  <a:schemeClr val="bg1"/>
                </a:solidFill>
              </a:endParaRPr>
            </a:p>
          </p:txBody>
        </p:sp>
        <p:cxnSp>
          <p:nvCxnSpPr>
            <p:cNvPr id="8" name="AutoShape 7"/>
            <p:cNvCxnSpPr>
              <a:cxnSpLocks noChangeShapeType="1"/>
              <a:stCxn id="7" idx="6"/>
            </p:cNvCxnSpPr>
            <p:nvPr/>
          </p:nvCxnSpPr>
          <p:spPr bwMode="auto">
            <a:xfrm flipV="1">
              <a:off x="5481" y="7131"/>
              <a:ext cx="482" cy="1"/>
            </a:xfrm>
            <a:prstGeom prst="straightConnector1">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cxnSp>
        <p:sp>
          <p:nvSpPr>
            <p:cNvPr id="9" name="Oval 8"/>
            <p:cNvSpPr>
              <a:spLocks noChangeArrowheads="1"/>
            </p:cNvSpPr>
            <p:nvPr/>
          </p:nvSpPr>
          <p:spPr bwMode="auto">
            <a:xfrm>
              <a:off x="5967" y="6877"/>
              <a:ext cx="503" cy="503"/>
            </a:xfrm>
            <a:prstGeom prst="ellipse">
              <a:avLst/>
            </a:prstGeom>
            <a:solidFill>
              <a:srgbClr val="0070C0"/>
            </a:solidFill>
            <a:ln w="9525" algn="ctr">
              <a:no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800" b="1" dirty="0">
                  <a:solidFill>
                    <a:schemeClr val="bg1"/>
                  </a:solidFill>
                  <a:latin typeface="Times New Roman" panose="02020603050405020304" charset="0"/>
                </a:rPr>
                <a:t>x</a:t>
              </a:r>
              <a:r>
                <a:rPr lang="en-US" altLang="zh-CN" sz="2800" b="1" baseline="-25000" dirty="0">
                  <a:solidFill>
                    <a:schemeClr val="bg1"/>
                  </a:solidFill>
                  <a:latin typeface="Times New Roman" panose="02020603050405020304" charset="0"/>
                </a:rPr>
                <a:t>2</a:t>
              </a:r>
              <a:endParaRPr lang="en-US" altLang="zh-CN" sz="2800" b="1" dirty="0">
                <a:solidFill>
                  <a:schemeClr val="bg1"/>
                </a:solidFill>
              </a:endParaRPr>
            </a:p>
          </p:txBody>
        </p:sp>
        <p:cxnSp>
          <p:nvCxnSpPr>
            <p:cNvPr id="10" name="AutoShape 9"/>
            <p:cNvCxnSpPr>
              <a:cxnSpLocks noChangeShapeType="1"/>
            </p:cNvCxnSpPr>
            <p:nvPr/>
          </p:nvCxnSpPr>
          <p:spPr bwMode="auto">
            <a:xfrm flipV="1">
              <a:off x="6491" y="7145"/>
              <a:ext cx="482" cy="1"/>
            </a:xfrm>
            <a:prstGeom prst="straightConnector1">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cxnSp>
        <p:sp>
          <p:nvSpPr>
            <p:cNvPr id="11" name="Oval 10"/>
            <p:cNvSpPr>
              <a:spLocks noChangeArrowheads="1"/>
            </p:cNvSpPr>
            <p:nvPr/>
          </p:nvSpPr>
          <p:spPr bwMode="auto">
            <a:xfrm>
              <a:off x="6977" y="6891"/>
              <a:ext cx="503" cy="503"/>
            </a:xfrm>
            <a:prstGeom prst="ellipse">
              <a:avLst/>
            </a:prstGeom>
            <a:solidFill>
              <a:srgbClr val="0070C0"/>
            </a:solidFill>
            <a:ln w="9525" algn="ctr">
              <a:no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800" b="1" dirty="0">
                  <a:solidFill>
                    <a:schemeClr val="bg1"/>
                  </a:solidFill>
                  <a:latin typeface="Times New Roman" panose="02020603050405020304" charset="0"/>
                </a:rPr>
                <a:t>x</a:t>
              </a:r>
              <a:r>
                <a:rPr lang="en-US" altLang="zh-CN" sz="2800" b="1" baseline="-25000" dirty="0">
                  <a:solidFill>
                    <a:schemeClr val="bg1"/>
                  </a:solidFill>
                  <a:latin typeface="Times New Roman" panose="02020603050405020304" charset="0"/>
                </a:rPr>
                <a:t>3</a:t>
              </a:r>
              <a:endParaRPr lang="en-US" altLang="zh-CN" sz="2800" b="1" dirty="0">
                <a:solidFill>
                  <a:schemeClr val="bg1"/>
                </a:solidFill>
              </a:endParaRPr>
            </a:p>
          </p:txBody>
        </p:sp>
        <p:cxnSp>
          <p:nvCxnSpPr>
            <p:cNvPr id="12" name="AutoShape 11"/>
            <p:cNvCxnSpPr>
              <a:cxnSpLocks noChangeShapeType="1"/>
            </p:cNvCxnSpPr>
            <p:nvPr/>
          </p:nvCxnSpPr>
          <p:spPr bwMode="auto">
            <a:xfrm flipV="1">
              <a:off x="7465" y="7146"/>
              <a:ext cx="482" cy="1"/>
            </a:xfrm>
            <a:prstGeom prst="straightConnector1">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cxnSp>
        <p:sp>
          <p:nvSpPr>
            <p:cNvPr id="13" name="Text Box 12"/>
            <p:cNvSpPr txBox="1">
              <a:spLocks noChangeArrowheads="1"/>
            </p:cNvSpPr>
            <p:nvPr/>
          </p:nvSpPr>
          <p:spPr bwMode="auto">
            <a:xfrm>
              <a:off x="7945" y="6906"/>
              <a:ext cx="884" cy="450"/>
            </a:xfrm>
            <a:prstGeom prst="rect">
              <a:avLst/>
            </a:prstGeom>
            <a:solidFill>
              <a:srgbClr val="0070C0"/>
            </a:solidFill>
            <a:ln w="9525">
              <a:no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lnSpc>
                  <a:spcPct val="120000"/>
                </a:lnSpc>
              </a:pPr>
              <a:r>
                <a:rPr lang="en-US" altLang="zh-CN" sz="2800" b="1" dirty="0">
                  <a:solidFill>
                    <a:schemeClr val="bg1"/>
                  </a:solidFill>
                  <a:latin typeface="Times New Roman" panose="02020603050405020304" charset="0"/>
                </a:rPr>
                <a:t>……</a:t>
              </a:r>
              <a:endParaRPr lang="en-US" altLang="zh-CN" sz="2800" b="1" dirty="0">
                <a:solidFill>
                  <a:schemeClr val="bg1"/>
                </a:solidFill>
              </a:endParaRPr>
            </a:p>
          </p:txBody>
        </p:sp>
        <p:cxnSp>
          <p:nvCxnSpPr>
            <p:cNvPr id="14" name="AutoShape 13"/>
            <p:cNvCxnSpPr>
              <a:cxnSpLocks noChangeShapeType="1"/>
            </p:cNvCxnSpPr>
            <p:nvPr/>
          </p:nvCxnSpPr>
          <p:spPr bwMode="auto">
            <a:xfrm>
              <a:off x="8829" y="7146"/>
              <a:ext cx="302" cy="0"/>
            </a:xfrm>
            <a:prstGeom prst="straightConnector1">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cxnSp>
        <p:sp>
          <p:nvSpPr>
            <p:cNvPr id="15" name="Oval 14"/>
            <p:cNvSpPr>
              <a:spLocks noChangeArrowheads="1"/>
            </p:cNvSpPr>
            <p:nvPr/>
          </p:nvSpPr>
          <p:spPr bwMode="auto">
            <a:xfrm>
              <a:off x="9123" y="6876"/>
              <a:ext cx="503" cy="503"/>
            </a:xfrm>
            <a:prstGeom prst="ellipse">
              <a:avLst/>
            </a:prstGeom>
            <a:solidFill>
              <a:srgbClr val="0070C0"/>
            </a:solidFill>
            <a:ln w="9525" algn="ctr">
              <a:no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800" b="1" dirty="0" err="1">
                  <a:solidFill>
                    <a:schemeClr val="bg1"/>
                  </a:solidFill>
                  <a:latin typeface="Times New Roman" panose="02020603050405020304" charset="0"/>
                </a:rPr>
                <a:t>x</a:t>
              </a:r>
              <a:r>
                <a:rPr lang="en-US" altLang="zh-CN" sz="2800" b="1" baseline="-25000" dirty="0" err="1">
                  <a:solidFill>
                    <a:schemeClr val="bg1"/>
                  </a:solidFill>
                  <a:latin typeface="Times New Roman" panose="02020603050405020304" charset="0"/>
                </a:rPr>
                <a:t>n</a:t>
              </a:r>
              <a:endParaRPr lang="en-US" altLang="zh-CN" sz="2800" b="1" dirty="0">
                <a:solidFill>
                  <a:schemeClr val="bg1"/>
                </a:solidFill>
              </a:endParaRPr>
            </a:p>
          </p:txBody>
        </p:sp>
      </p:grpSp>
      <p:sp>
        <p:nvSpPr>
          <p:cNvPr id="17" name="Rectangle 15"/>
          <p:cNvSpPr>
            <a:spLocks noChangeArrowheads="1"/>
          </p:cNvSpPr>
          <p:nvPr/>
        </p:nvSpPr>
        <p:spPr bwMode="auto">
          <a:xfrm>
            <a:off x="4809109" y="5016391"/>
            <a:ext cx="1980029" cy="430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2000" dirty="0">
                <a:latin typeface="+mn-ea"/>
                <a:ea typeface="+mn-ea"/>
              </a:rPr>
              <a:t>线性结构示意图</a:t>
            </a:r>
            <a:endParaRPr lang="zh-CN" altLang="en-US" sz="2000" dirty="0">
              <a:latin typeface="+mn-ea"/>
              <a:ea typeface="+mn-ea"/>
            </a:endParaRPr>
          </a:p>
        </p:txBody>
      </p:sp>
      <p:grpSp>
        <p:nvGrpSpPr>
          <p:cNvPr id="41" name="组合 44"/>
          <p:cNvGrpSpPr/>
          <p:nvPr/>
        </p:nvGrpSpPr>
        <p:grpSpPr>
          <a:xfrm>
            <a:off x="454227" y="1708096"/>
            <a:ext cx="1613180" cy="1572420"/>
            <a:chOff x="1384152" y="2393101"/>
            <a:chExt cx="2483531" cy="2483534"/>
          </a:xfrm>
        </p:grpSpPr>
        <p:sp>
          <p:nvSpPr>
            <p:cNvPr id="42" name="椭圆 45"/>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6"/>
            <p:cNvSpPr/>
            <p:nvPr/>
          </p:nvSpPr>
          <p:spPr>
            <a:xfrm>
              <a:off x="1838353" y="3212104"/>
              <a:ext cx="1575130" cy="475362"/>
            </a:xfrm>
            <a:prstGeom prst="rect">
              <a:avLst/>
            </a:prstGeom>
          </p:spPr>
          <p:txBody>
            <a:bodyPr wrap="square">
              <a:spAutoFit/>
            </a:bodyPr>
            <a:lstStyle/>
            <a:p>
              <a:pPr algn="ctr">
                <a:spcBef>
                  <a:spcPts val="600"/>
                </a:spcBef>
                <a:buClr>
                  <a:srgbClr val="7030A0"/>
                </a:buClr>
              </a:pPr>
              <a:r>
                <a:rPr lang="zh-CN" altLang="en-US" sz="28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例如</a:t>
              </a:r>
              <a:endParaRPr lang="zh-CN" altLang="en-US" sz="28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grpSp>
        <p:nvGrpSpPr>
          <p:cNvPr id="44" name="组合 9"/>
          <p:cNvGrpSpPr/>
          <p:nvPr/>
        </p:nvGrpSpPr>
        <p:grpSpPr>
          <a:xfrm>
            <a:off x="672329" y="535651"/>
            <a:ext cx="3565799" cy="876848"/>
            <a:chOff x="326687" y="247818"/>
            <a:chExt cx="4861582" cy="725466"/>
          </a:xfrm>
        </p:grpSpPr>
        <p:sp>
          <p:nvSpPr>
            <p:cNvPr id="45"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数据的逻辑结构</a:t>
              </a:r>
              <a:endParaRPr lang="zh-CN" altLang="en-US" sz="2400" kern="0" dirty="0">
                <a:solidFill>
                  <a:srgbClr val="0070C0"/>
                </a:solidFill>
                <a:cs typeface="+mn-ea"/>
                <a:sym typeface="+mn-lt"/>
              </a:endParaRPr>
            </a:p>
          </p:txBody>
        </p:sp>
        <p:grpSp>
          <p:nvGrpSpPr>
            <p:cNvPr id="46" name="组合 11"/>
            <p:cNvGrpSpPr/>
            <p:nvPr/>
          </p:nvGrpSpPr>
          <p:grpSpPr>
            <a:xfrm>
              <a:off x="326687" y="247818"/>
              <a:ext cx="4861582" cy="725466"/>
              <a:chOff x="326687" y="247818"/>
              <a:chExt cx="4861582" cy="725466"/>
            </a:xfrm>
          </p:grpSpPr>
          <p:grpSp>
            <p:nvGrpSpPr>
              <p:cNvPr id="47" name="组合 12"/>
              <p:cNvGrpSpPr/>
              <p:nvPr/>
            </p:nvGrpSpPr>
            <p:grpSpPr>
              <a:xfrm>
                <a:off x="349799" y="247818"/>
                <a:ext cx="4791980" cy="261575"/>
                <a:chOff x="349799" y="247818"/>
                <a:chExt cx="4791980" cy="261575"/>
              </a:xfrm>
            </p:grpSpPr>
            <p:cxnSp>
              <p:nvCxnSpPr>
                <p:cNvPr id="63"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7"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68"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48" name="组合 13"/>
              <p:cNvGrpSpPr/>
              <p:nvPr/>
            </p:nvGrpSpPr>
            <p:grpSpPr>
              <a:xfrm>
                <a:off x="349799" y="711709"/>
                <a:ext cx="4815092" cy="261575"/>
                <a:chOff x="358852" y="925118"/>
                <a:chExt cx="4815092" cy="261575"/>
              </a:xfrm>
            </p:grpSpPr>
            <p:cxnSp>
              <p:nvCxnSpPr>
                <p:cNvPr id="55"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1"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62"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49" name="组合 14"/>
              <p:cNvGrpSpPr/>
              <p:nvPr/>
            </p:nvGrpSpPr>
            <p:grpSpPr>
              <a:xfrm>
                <a:off x="5138963" y="489126"/>
                <a:ext cx="49306" cy="329693"/>
                <a:chOff x="5138963" y="489126"/>
                <a:chExt cx="49306" cy="329693"/>
              </a:xfrm>
            </p:grpSpPr>
            <p:sp>
              <p:nvSpPr>
                <p:cNvPr id="53"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4"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50" name="组合 15"/>
              <p:cNvGrpSpPr/>
              <p:nvPr/>
            </p:nvGrpSpPr>
            <p:grpSpPr>
              <a:xfrm>
                <a:off x="326687" y="399838"/>
                <a:ext cx="49306" cy="329693"/>
                <a:chOff x="5138963" y="489126"/>
                <a:chExt cx="49306" cy="329693"/>
              </a:xfrm>
            </p:grpSpPr>
            <p:sp>
              <p:nvSpPr>
                <p:cNvPr id="51"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2"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left)">
                                      <p:cBhvr>
                                        <p:cTn id="7" dur="500"/>
                                        <p:tgtEl>
                                          <p:spTgt spid="4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 calcmode="lin" valueType="num">
                                      <p:cBhvr>
                                        <p:cTn id="11" dur="500" fill="hold"/>
                                        <p:tgtEl>
                                          <p:spTgt spid="41"/>
                                        </p:tgtEl>
                                        <p:attrNameLst>
                                          <p:attrName>ppt_w</p:attrName>
                                        </p:attrNameLst>
                                      </p:cBhvr>
                                      <p:tavLst>
                                        <p:tav tm="0">
                                          <p:val>
                                            <p:fltVal val="0"/>
                                          </p:val>
                                        </p:tav>
                                        <p:tav tm="100000">
                                          <p:val>
                                            <p:strVal val="#ppt_w"/>
                                          </p:val>
                                        </p:tav>
                                      </p:tavLst>
                                    </p:anim>
                                    <p:anim calcmode="lin" valueType="num">
                                      <p:cBhvr>
                                        <p:cTn id="12" dur="500" fill="hold"/>
                                        <p:tgtEl>
                                          <p:spTgt spid="41"/>
                                        </p:tgtEl>
                                        <p:attrNameLst>
                                          <p:attrName>ppt_h</p:attrName>
                                        </p:attrNameLst>
                                      </p:cBhvr>
                                      <p:tavLst>
                                        <p:tav tm="0">
                                          <p:val>
                                            <p:fltVal val="0"/>
                                          </p:val>
                                        </p:tav>
                                        <p:tav tm="100000">
                                          <p:val>
                                            <p:strVal val="#ppt_h"/>
                                          </p:val>
                                        </p:tav>
                                      </p:tavLst>
                                    </p:anim>
                                    <p:animEffect transition="in" filter="fade">
                                      <p:cBhvr>
                                        <p:cTn id="13" dur="500"/>
                                        <p:tgtEl>
                                          <p:spTgt spid="41"/>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57"/>
                                        </p:tgtEl>
                                        <p:attrNameLst>
                                          <p:attrName>style.visibility</p:attrName>
                                        </p:attrNameLst>
                                      </p:cBhvr>
                                      <p:to>
                                        <p:strVal val="visible"/>
                                      </p:to>
                                    </p:set>
                                    <p:animEffect transition="in" filter="wipe(left)">
                                      <p:cBhvr>
                                        <p:cTn id="17" dur="500"/>
                                        <p:tgtEl>
                                          <p:spTgt spid="57"/>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1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矩形 56"/>
          <p:cNvSpPr/>
          <p:nvPr/>
        </p:nvSpPr>
        <p:spPr>
          <a:xfrm>
            <a:off x="1122176" y="1832965"/>
            <a:ext cx="10088327" cy="978729"/>
          </a:xfrm>
          <a:prstGeom prst="rect">
            <a:avLst/>
          </a:prstGeom>
        </p:spPr>
        <p:txBody>
          <a:bodyPr wrap="square">
            <a:spAutoFit/>
          </a:bodyPr>
          <a:lstStyle/>
          <a:p>
            <a:pPr>
              <a:lnSpc>
                <a:spcPct val="120000"/>
              </a:lnSpc>
            </a:pPr>
            <a:r>
              <a:rPr lang="zh-CN" altLang="en-US" sz="2400" dirty="0">
                <a:solidFill>
                  <a:srgbClr val="FF0000"/>
                </a:solidFill>
                <a:cs typeface="+mn-ea"/>
                <a:sym typeface="+mn-lt"/>
              </a:rPr>
              <a:t>非线性结构</a:t>
            </a:r>
            <a:r>
              <a:rPr lang="zh-CN" altLang="en-US" sz="2400" dirty="0">
                <a:solidFill>
                  <a:srgbClr val="0070C0"/>
                </a:solidFill>
                <a:cs typeface="+mn-ea"/>
                <a:sym typeface="+mn-lt"/>
              </a:rPr>
              <a:t>的特征是一个结点可能有多个前驱和后继。</a:t>
            </a:r>
            <a:r>
              <a:rPr lang="zh-CN" altLang="en-US" sz="2400" dirty="0">
                <a:cs typeface="+mn-ea"/>
                <a:sym typeface="+mn-lt"/>
              </a:rPr>
              <a:t>下面</a:t>
            </a:r>
            <a:r>
              <a:rPr lang="en-US" altLang="zh-CN" sz="2400" dirty="0">
                <a:cs typeface="+mn-ea"/>
                <a:sym typeface="+mn-lt"/>
              </a:rPr>
              <a:t>3</a:t>
            </a:r>
            <a:r>
              <a:rPr lang="zh-CN" altLang="en-US" sz="2400" dirty="0">
                <a:cs typeface="+mn-ea"/>
                <a:sym typeface="+mn-lt"/>
              </a:rPr>
              <a:t>种数据结构为非线性结构。</a:t>
            </a:r>
            <a:endParaRPr lang="zh-CN" altLang="en-US" sz="2400" dirty="0">
              <a:cs typeface="+mn-ea"/>
              <a:sym typeface="+mn-lt"/>
            </a:endParaRPr>
          </a:p>
        </p:txBody>
      </p:sp>
      <p:sp>
        <p:nvSpPr>
          <p:cNvPr id="16" name="矩形 15"/>
          <p:cNvSpPr/>
          <p:nvPr/>
        </p:nvSpPr>
        <p:spPr>
          <a:xfrm>
            <a:off x="1122176" y="3485766"/>
            <a:ext cx="10088327" cy="2751522"/>
          </a:xfrm>
          <a:prstGeom prst="rect">
            <a:avLst/>
          </a:prstGeom>
        </p:spPr>
        <p:txBody>
          <a:bodyPr wrap="square">
            <a:spAutoFit/>
          </a:bodyPr>
          <a:lstStyle/>
          <a:p>
            <a:pPr>
              <a:lnSpc>
                <a:spcPct val="120000"/>
              </a:lnSpc>
            </a:pPr>
            <a:r>
              <a:rPr lang="zh-CN" altLang="en-US" sz="2400" dirty="0">
                <a:cs typeface="+mn-ea"/>
                <a:sym typeface="+mn-lt"/>
              </a:rPr>
              <a:t>树状结构指的是数据元素之间存在着“一对多”关系的数据结构。在树状结构中，除树根结点没有前驱结点外，其余每个结点有且只有一个前驱结点。除叶子结点没有后继结点，其余每个结点的后继结点数可以是一个也可以是多个。</a:t>
            </a:r>
            <a:endParaRPr lang="zh-CN" altLang="en-US" sz="2400" dirty="0">
              <a:cs typeface="+mn-ea"/>
              <a:sym typeface="+mn-lt"/>
            </a:endParaRPr>
          </a:p>
          <a:p>
            <a:pPr>
              <a:lnSpc>
                <a:spcPct val="120000"/>
              </a:lnSpc>
            </a:pPr>
            <a:r>
              <a:rPr lang="zh-CN" altLang="en-US" sz="2400" dirty="0">
                <a:cs typeface="+mn-ea"/>
                <a:sym typeface="+mn-lt"/>
              </a:rPr>
              <a:t>例如，家族的血统关系、行政人事组织结构、计算机的文件系统等问题都可以归结为树状结构。</a:t>
            </a:r>
            <a:endParaRPr lang="zh-CN" altLang="en-US" sz="2400" dirty="0">
              <a:cs typeface="+mn-ea"/>
              <a:sym typeface="+mn-lt"/>
            </a:endParaRPr>
          </a:p>
        </p:txBody>
      </p:sp>
      <p:sp>
        <p:nvSpPr>
          <p:cNvPr id="2" name="矩形 1"/>
          <p:cNvSpPr/>
          <p:nvPr/>
        </p:nvSpPr>
        <p:spPr>
          <a:xfrm>
            <a:off x="928742" y="2845836"/>
            <a:ext cx="2185214" cy="497765"/>
          </a:xfrm>
          <a:prstGeom prst="rect">
            <a:avLst/>
          </a:prstGeom>
        </p:spPr>
        <p:txBody>
          <a:bodyPr wrap="none">
            <a:spAutoFit/>
          </a:bodyPr>
          <a:lstStyle/>
          <a:p>
            <a:pPr lvl="0">
              <a:lnSpc>
                <a:spcPct val="120000"/>
              </a:lnSpc>
            </a:pPr>
            <a:r>
              <a:rPr lang="zh-CN" altLang="en-US" sz="2400" dirty="0">
                <a:solidFill>
                  <a:srgbClr val="0070C0"/>
                </a:solidFill>
                <a:cs typeface="+mn-ea"/>
                <a:sym typeface="+mn-lt"/>
              </a:rPr>
              <a:t>（</a:t>
            </a:r>
            <a:r>
              <a:rPr lang="en-US" altLang="zh-CN" sz="2400" dirty="0">
                <a:solidFill>
                  <a:srgbClr val="0070C0"/>
                </a:solidFill>
                <a:cs typeface="+mn-ea"/>
                <a:sym typeface="+mn-lt"/>
              </a:rPr>
              <a:t>2</a:t>
            </a:r>
            <a:r>
              <a:rPr lang="zh-CN" altLang="en-US" sz="2400" dirty="0">
                <a:solidFill>
                  <a:srgbClr val="0070C0"/>
                </a:solidFill>
                <a:cs typeface="+mn-ea"/>
                <a:sym typeface="+mn-lt"/>
              </a:rPr>
              <a:t>）树状结构</a:t>
            </a:r>
            <a:endParaRPr lang="zh-CN" altLang="en-US" sz="2400" dirty="0">
              <a:solidFill>
                <a:srgbClr val="0070C0"/>
              </a:solidFill>
              <a:cs typeface="+mn-ea"/>
              <a:sym typeface="+mn-lt"/>
            </a:endParaRPr>
          </a:p>
        </p:txBody>
      </p:sp>
      <p:grpSp>
        <p:nvGrpSpPr>
          <p:cNvPr id="30" name="组合 9"/>
          <p:cNvGrpSpPr/>
          <p:nvPr/>
        </p:nvGrpSpPr>
        <p:grpSpPr>
          <a:xfrm>
            <a:off x="672329" y="535651"/>
            <a:ext cx="3565799" cy="876848"/>
            <a:chOff x="326687" y="247818"/>
            <a:chExt cx="4861582" cy="725466"/>
          </a:xfrm>
        </p:grpSpPr>
        <p:sp>
          <p:nvSpPr>
            <p:cNvPr id="31"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数据的逻辑结构</a:t>
              </a:r>
              <a:endParaRPr lang="zh-CN" altLang="en-US" sz="2400" kern="0" dirty="0">
                <a:solidFill>
                  <a:srgbClr val="0070C0"/>
                </a:solidFill>
                <a:cs typeface="+mn-ea"/>
                <a:sym typeface="+mn-lt"/>
              </a:endParaRPr>
            </a:p>
          </p:txBody>
        </p:sp>
        <p:grpSp>
          <p:nvGrpSpPr>
            <p:cNvPr id="32" name="组合 11"/>
            <p:cNvGrpSpPr/>
            <p:nvPr/>
          </p:nvGrpSpPr>
          <p:grpSpPr>
            <a:xfrm>
              <a:off x="326687" y="247818"/>
              <a:ext cx="4861582" cy="725466"/>
              <a:chOff x="326687" y="247818"/>
              <a:chExt cx="4861582" cy="725466"/>
            </a:xfrm>
          </p:grpSpPr>
          <p:grpSp>
            <p:nvGrpSpPr>
              <p:cNvPr id="33" name="组合 12"/>
              <p:cNvGrpSpPr/>
              <p:nvPr/>
            </p:nvGrpSpPr>
            <p:grpSpPr>
              <a:xfrm>
                <a:off x="349799" y="247818"/>
                <a:ext cx="4791980" cy="261575"/>
                <a:chOff x="349799" y="247818"/>
                <a:chExt cx="4791980" cy="261575"/>
              </a:xfrm>
            </p:grpSpPr>
            <p:cxnSp>
              <p:nvCxnSpPr>
                <p:cNvPr id="48"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2"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3"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4" name="组合 13"/>
              <p:cNvGrpSpPr/>
              <p:nvPr/>
            </p:nvGrpSpPr>
            <p:grpSpPr>
              <a:xfrm>
                <a:off x="349799" y="711709"/>
                <a:ext cx="4815092" cy="261575"/>
                <a:chOff x="358852" y="925118"/>
                <a:chExt cx="4815092" cy="261575"/>
              </a:xfrm>
            </p:grpSpPr>
            <p:cxnSp>
              <p:nvCxnSpPr>
                <p:cNvPr id="41"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6"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47"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5" name="组合 14"/>
              <p:cNvGrpSpPr/>
              <p:nvPr/>
            </p:nvGrpSpPr>
            <p:grpSpPr>
              <a:xfrm>
                <a:off x="5138963" y="489126"/>
                <a:ext cx="49306" cy="329693"/>
                <a:chOff x="5138963" y="489126"/>
                <a:chExt cx="49306" cy="329693"/>
              </a:xfrm>
            </p:grpSpPr>
            <p:sp>
              <p:nvSpPr>
                <p:cNvPr id="39"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0"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6" name="组合 15"/>
              <p:cNvGrpSpPr/>
              <p:nvPr/>
            </p:nvGrpSpPr>
            <p:grpSpPr>
              <a:xfrm>
                <a:off x="326687" y="399838"/>
                <a:ext cx="49306" cy="329693"/>
                <a:chOff x="5138963" y="489126"/>
                <a:chExt cx="49306" cy="329693"/>
              </a:xfrm>
            </p:grpSpPr>
            <p:sp>
              <p:nvSpPr>
                <p:cNvPr id="37"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8"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54" name="组合 29"/>
          <p:cNvGrpSpPr/>
          <p:nvPr/>
        </p:nvGrpSpPr>
        <p:grpSpPr>
          <a:xfrm>
            <a:off x="689281" y="1562774"/>
            <a:ext cx="10807393" cy="4999032"/>
            <a:chOff x="1584402" y="1903846"/>
            <a:chExt cx="9062674" cy="3823037"/>
          </a:xfrm>
        </p:grpSpPr>
        <p:grpSp>
          <p:nvGrpSpPr>
            <p:cNvPr id="55" name="组合 30"/>
            <p:cNvGrpSpPr/>
            <p:nvPr/>
          </p:nvGrpSpPr>
          <p:grpSpPr>
            <a:xfrm>
              <a:off x="1584402" y="3589771"/>
              <a:ext cx="9062674" cy="2137112"/>
              <a:chOff x="1584402" y="3589771"/>
              <a:chExt cx="9062674" cy="2137112"/>
            </a:xfrm>
          </p:grpSpPr>
          <p:sp>
            <p:nvSpPr>
              <p:cNvPr id="67"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6" name="组合 31"/>
            <p:cNvGrpSpPr/>
            <p:nvPr/>
          </p:nvGrpSpPr>
          <p:grpSpPr>
            <a:xfrm flipH="1" flipV="1">
              <a:off x="1584402" y="1903846"/>
              <a:ext cx="9062674" cy="2137112"/>
              <a:chOff x="1584402" y="3589771"/>
              <a:chExt cx="9062674" cy="2137112"/>
            </a:xfrm>
          </p:grpSpPr>
          <p:sp>
            <p:nvSpPr>
              <p:cNvPr id="58" name="任意多边形: 形状 3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梯形 3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梯形 3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3"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left)">
                                      <p:cBhvr>
                                        <p:cTn id="11" dur="500"/>
                                        <p:tgtEl>
                                          <p:spTgt spid="54"/>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7"/>
                                        </p:tgtEl>
                                        <p:attrNameLst>
                                          <p:attrName>style.visibility</p:attrName>
                                        </p:attrNameLst>
                                      </p:cBhvr>
                                      <p:to>
                                        <p:strVal val="visible"/>
                                      </p:to>
                                    </p:set>
                                    <p:animEffect transition="in" filter="wipe(left)">
                                      <p:cBhvr>
                                        <p:cTn id="15" dur="500"/>
                                        <p:tgtEl>
                                          <p:spTgt spid="5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left)">
                                      <p:cBhvr>
                                        <p:cTn id="19" dur="500"/>
                                        <p:tgtEl>
                                          <p:spTgt spid="2"/>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wipe(left)">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16" grpId="0"/>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905978" y="1720256"/>
            <a:ext cx="8866188" cy="4695075"/>
            <a:chOff x="1925028" y="1429425"/>
            <a:chExt cx="8866188" cy="4695075"/>
          </a:xfrm>
        </p:grpSpPr>
        <p:grpSp>
          <p:nvGrpSpPr>
            <p:cNvPr id="2" name="组合 1"/>
            <p:cNvGrpSpPr/>
            <p:nvPr/>
          </p:nvGrpSpPr>
          <p:grpSpPr>
            <a:xfrm>
              <a:off x="1925028" y="1429425"/>
              <a:ext cx="8866188" cy="4040188"/>
              <a:chOff x="1925028" y="1429425"/>
              <a:chExt cx="8866188" cy="4040188"/>
            </a:xfrm>
          </p:grpSpPr>
          <p:sp>
            <p:nvSpPr>
              <p:cNvPr id="48" name="Rectangle 8"/>
              <p:cNvSpPr>
                <a:spLocks noChangeArrowheads="1"/>
              </p:cNvSpPr>
              <p:nvPr/>
            </p:nvSpPr>
            <p:spPr bwMode="auto">
              <a:xfrm>
                <a:off x="4045927" y="3560526"/>
                <a:ext cx="1960563" cy="633412"/>
              </a:xfrm>
              <a:prstGeom prst="rect">
                <a:avLst/>
              </a:prstGeom>
              <a:solidFill>
                <a:srgbClr val="0070C0"/>
              </a:solidFill>
              <a:ln w="9525" algn="ctr">
                <a:solidFill>
                  <a:srgbClr val="44546A"/>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zh-CN" altLang="en-US" sz="2400" dirty="0">
                    <a:solidFill>
                      <a:schemeClr val="bg1"/>
                    </a:solidFill>
                    <a:latin typeface="+mn-lt"/>
                    <a:ea typeface="+mn-ea"/>
                    <a:cs typeface="+mn-ea"/>
                    <a:sym typeface="+mn-lt"/>
                  </a:rPr>
                  <a:t>办公室主管</a:t>
                </a:r>
                <a:endParaRPr lang="zh-CN" altLang="en-US" sz="2400" dirty="0">
                  <a:solidFill>
                    <a:schemeClr val="bg1"/>
                  </a:solidFill>
                  <a:latin typeface="+mn-lt"/>
                  <a:ea typeface="+mn-ea"/>
                  <a:cs typeface="+mn-ea"/>
                  <a:sym typeface="+mn-lt"/>
                </a:endParaRPr>
              </a:p>
            </p:txBody>
          </p:sp>
          <p:grpSp>
            <p:nvGrpSpPr>
              <p:cNvPr id="49" name="Group 26"/>
              <p:cNvGrpSpPr/>
              <p:nvPr/>
            </p:nvGrpSpPr>
            <p:grpSpPr bwMode="auto">
              <a:xfrm>
                <a:off x="1925028" y="1429425"/>
                <a:ext cx="8866188" cy="4040188"/>
                <a:chOff x="137" y="790"/>
                <a:chExt cx="5585" cy="2545"/>
              </a:xfrm>
              <a:solidFill>
                <a:srgbClr val="0070C0"/>
              </a:solidFill>
            </p:grpSpPr>
            <p:sp>
              <p:nvSpPr>
                <p:cNvPr id="50" name="Rectangle 6"/>
                <p:cNvSpPr>
                  <a:spLocks noChangeArrowheads="1"/>
                </p:cNvSpPr>
                <p:nvPr/>
              </p:nvSpPr>
              <p:spPr bwMode="auto">
                <a:xfrm>
                  <a:off x="1872" y="790"/>
                  <a:ext cx="1062" cy="399"/>
                </a:xfrm>
                <a:prstGeom prst="rect">
                  <a:avLst/>
                </a:prstGeom>
                <a:grpFill/>
                <a:ln w="19050" algn="ctr">
                  <a:solidFill>
                    <a:schemeClr val="tx2"/>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zh-CN" altLang="en-US" sz="2400" dirty="0">
                      <a:solidFill>
                        <a:schemeClr val="bg1"/>
                      </a:solidFill>
                      <a:latin typeface="+mn-lt"/>
                      <a:ea typeface="+mn-ea"/>
                      <a:cs typeface="+mn-ea"/>
                      <a:sym typeface="+mn-lt"/>
                    </a:rPr>
                    <a:t>行政总监</a:t>
                  </a:r>
                  <a:endParaRPr lang="zh-CN" altLang="en-US" sz="2400" dirty="0">
                    <a:solidFill>
                      <a:schemeClr val="bg1"/>
                    </a:solidFill>
                    <a:latin typeface="+mn-lt"/>
                    <a:ea typeface="+mn-ea"/>
                    <a:cs typeface="+mn-ea"/>
                    <a:sym typeface="+mn-lt"/>
                  </a:endParaRPr>
                </a:p>
              </p:txBody>
            </p:sp>
            <p:sp>
              <p:nvSpPr>
                <p:cNvPr id="51" name="Rectangle 7"/>
                <p:cNvSpPr>
                  <a:spLocks noChangeArrowheads="1"/>
                </p:cNvSpPr>
                <p:nvPr/>
              </p:nvSpPr>
              <p:spPr bwMode="auto">
                <a:xfrm>
                  <a:off x="138" y="2135"/>
                  <a:ext cx="1063" cy="399"/>
                </a:xfrm>
                <a:prstGeom prst="rect">
                  <a:avLst/>
                </a:prstGeom>
                <a:grpFill/>
                <a:ln w="9525" algn="ctr">
                  <a:solidFill>
                    <a:schemeClr val="tx2"/>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zh-CN" altLang="en-US" sz="2400" dirty="0">
                      <a:solidFill>
                        <a:schemeClr val="bg1"/>
                      </a:solidFill>
                      <a:latin typeface="+mn-lt"/>
                      <a:ea typeface="+mn-ea"/>
                      <a:cs typeface="+mn-ea"/>
                      <a:sym typeface="+mn-lt"/>
                    </a:rPr>
                    <a:t>人事主管</a:t>
                  </a:r>
                  <a:endParaRPr lang="zh-CN" altLang="en-US" sz="2400" dirty="0">
                    <a:solidFill>
                      <a:schemeClr val="bg1"/>
                    </a:solidFill>
                    <a:latin typeface="+mn-lt"/>
                    <a:ea typeface="+mn-ea"/>
                    <a:cs typeface="+mn-ea"/>
                    <a:sym typeface="+mn-lt"/>
                  </a:endParaRPr>
                </a:p>
              </p:txBody>
            </p:sp>
            <p:sp>
              <p:nvSpPr>
                <p:cNvPr id="52" name="Rectangle 9"/>
                <p:cNvSpPr>
                  <a:spLocks noChangeArrowheads="1"/>
                </p:cNvSpPr>
                <p:nvPr/>
              </p:nvSpPr>
              <p:spPr bwMode="auto">
                <a:xfrm>
                  <a:off x="3499" y="2137"/>
                  <a:ext cx="1064" cy="400"/>
                </a:xfrm>
                <a:prstGeom prst="rect">
                  <a:avLst/>
                </a:prstGeom>
                <a:grpFill/>
                <a:ln w="9525" algn="ctr">
                  <a:solidFill>
                    <a:schemeClr val="tx2"/>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zh-CN" altLang="en-US" sz="2400">
                      <a:solidFill>
                        <a:schemeClr val="bg1"/>
                      </a:solidFill>
                      <a:latin typeface="+mn-lt"/>
                      <a:ea typeface="+mn-ea"/>
                      <a:cs typeface="+mn-ea"/>
                      <a:sym typeface="+mn-lt"/>
                    </a:rPr>
                    <a:t>后勤主管</a:t>
                  </a:r>
                  <a:endParaRPr lang="zh-CN" altLang="en-US" sz="2400">
                    <a:solidFill>
                      <a:schemeClr val="bg1"/>
                    </a:solidFill>
                    <a:latin typeface="+mn-lt"/>
                    <a:ea typeface="+mn-ea"/>
                    <a:cs typeface="+mn-ea"/>
                    <a:sym typeface="+mn-lt"/>
                  </a:endParaRPr>
                </a:p>
              </p:txBody>
            </p:sp>
            <p:cxnSp>
              <p:nvCxnSpPr>
                <p:cNvPr id="53" name="AutoShape 10"/>
                <p:cNvCxnSpPr>
                  <a:cxnSpLocks noChangeShapeType="1"/>
                  <a:stCxn id="63" idx="2"/>
                </p:cNvCxnSpPr>
                <p:nvPr/>
              </p:nvCxnSpPr>
              <p:spPr bwMode="auto">
                <a:xfrm flipH="1">
                  <a:off x="669" y="1825"/>
                  <a:ext cx="1733" cy="290"/>
                </a:xfrm>
                <a:prstGeom prst="straightConnector1">
                  <a:avLst/>
                </a:prstGeom>
                <a:grpFill/>
                <a:ln w="9525">
                  <a:solidFill>
                    <a:schemeClr val="tx2"/>
                  </a:solidFill>
                  <a:round/>
                  <a:tailEnd type="triangle" w="med" len="med"/>
                </a:ln>
              </p:spPr>
            </p:cxnSp>
            <p:cxnSp>
              <p:nvCxnSpPr>
                <p:cNvPr id="54" name="AutoShape 11"/>
                <p:cNvCxnSpPr>
                  <a:cxnSpLocks noChangeShapeType="1"/>
                  <a:stCxn id="50" idx="2"/>
                  <a:endCxn id="63" idx="0"/>
                </p:cNvCxnSpPr>
                <p:nvPr/>
              </p:nvCxnSpPr>
              <p:spPr bwMode="auto">
                <a:xfrm flipH="1">
                  <a:off x="2402" y="1189"/>
                  <a:ext cx="1" cy="237"/>
                </a:xfrm>
                <a:prstGeom prst="straightConnector1">
                  <a:avLst/>
                </a:prstGeom>
                <a:grpFill/>
                <a:ln w="9525">
                  <a:solidFill>
                    <a:schemeClr val="tx2"/>
                  </a:solidFill>
                  <a:round/>
                  <a:tailEnd type="triangle" w="med" len="med"/>
                </a:ln>
              </p:spPr>
            </p:cxnSp>
            <p:cxnSp>
              <p:nvCxnSpPr>
                <p:cNvPr id="55" name="AutoShape 12"/>
                <p:cNvCxnSpPr>
                  <a:cxnSpLocks noChangeShapeType="1"/>
                  <a:stCxn id="63" idx="2"/>
                  <a:endCxn id="52" idx="0"/>
                </p:cNvCxnSpPr>
                <p:nvPr/>
              </p:nvCxnSpPr>
              <p:spPr bwMode="auto">
                <a:xfrm>
                  <a:off x="2402" y="1825"/>
                  <a:ext cx="1630" cy="312"/>
                </a:xfrm>
                <a:prstGeom prst="straightConnector1">
                  <a:avLst/>
                </a:prstGeom>
                <a:grpFill/>
                <a:ln w="9525">
                  <a:solidFill>
                    <a:schemeClr val="tx2"/>
                  </a:solidFill>
                  <a:round/>
                  <a:tailEnd type="triangle" w="med" len="med"/>
                </a:ln>
              </p:spPr>
            </p:cxnSp>
            <p:sp>
              <p:nvSpPr>
                <p:cNvPr id="57" name="Rectangle 14"/>
                <p:cNvSpPr>
                  <a:spLocks noChangeArrowheads="1"/>
                </p:cNvSpPr>
                <p:nvPr/>
              </p:nvSpPr>
              <p:spPr bwMode="auto">
                <a:xfrm>
                  <a:off x="1486" y="2936"/>
                  <a:ext cx="1064" cy="399"/>
                </a:xfrm>
                <a:prstGeom prst="rect">
                  <a:avLst/>
                </a:prstGeom>
                <a:grpFill/>
                <a:ln w="9525" algn="ctr">
                  <a:solidFill>
                    <a:schemeClr val="tx2"/>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zh-CN" altLang="en-US" sz="2400" dirty="0">
                      <a:solidFill>
                        <a:schemeClr val="bg1"/>
                      </a:solidFill>
                      <a:latin typeface="+mn-lt"/>
                      <a:ea typeface="+mn-ea"/>
                      <a:cs typeface="+mn-ea"/>
                      <a:sym typeface="+mn-lt"/>
                    </a:rPr>
                    <a:t>秘书</a:t>
                  </a:r>
                  <a:endParaRPr lang="zh-CN" altLang="en-US" sz="2400" dirty="0">
                    <a:solidFill>
                      <a:schemeClr val="bg1"/>
                    </a:solidFill>
                    <a:latin typeface="+mn-lt"/>
                    <a:ea typeface="+mn-ea"/>
                    <a:cs typeface="+mn-ea"/>
                    <a:sym typeface="+mn-lt"/>
                  </a:endParaRPr>
                </a:p>
              </p:txBody>
            </p:sp>
            <p:sp>
              <p:nvSpPr>
                <p:cNvPr id="58" name="Rectangle 15"/>
                <p:cNvSpPr>
                  <a:spLocks noChangeArrowheads="1"/>
                </p:cNvSpPr>
                <p:nvPr/>
              </p:nvSpPr>
              <p:spPr bwMode="auto">
                <a:xfrm>
                  <a:off x="2978" y="2900"/>
                  <a:ext cx="1064" cy="399"/>
                </a:xfrm>
                <a:prstGeom prst="rect">
                  <a:avLst/>
                </a:prstGeom>
                <a:grpFill/>
                <a:ln w="9525" algn="ctr">
                  <a:solidFill>
                    <a:schemeClr val="tx2"/>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zh-CN" altLang="en-US" sz="2400" dirty="0">
                      <a:solidFill>
                        <a:schemeClr val="bg1"/>
                      </a:solidFill>
                      <a:latin typeface="+mn-lt"/>
                      <a:ea typeface="+mn-ea"/>
                      <a:cs typeface="+mn-ea"/>
                      <a:sym typeface="+mn-lt"/>
                    </a:rPr>
                    <a:t>后勤专员</a:t>
                  </a:r>
                  <a:endParaRPr lang="zh-CN" altLang="en-US" sz="2400" dirty="0">
                    <a:solidFill>
                      <a:schemeClr val="bg1"/>
                    </a:solidFill>
                    <a:latin typeface="+mn-lt"/>
                    <a:ea typeface="+mn-ea"/>
                    <a:cs typeface="+mn-ea"/>
                    <a:sym typeface="+mn-lt"/>
                  </a:endParaRPr>
                </a:p>
              </p:txBody>
            </p:sp>
            <p:sp>
              <p:nvSpPr>
                <p:cNvPr id="59" name="Rectangle 16"/>
                <p:cNvSpPr>
                  <a:spLocks noChangeArrowheads="1"/>
                </p:cNvSpPr>
                <p:nvPr/>
              </p:nvSpPr>
              <p:spPr bwMode="auto">
                <a:xfrm>
                  <a:off x="4658" y="2915"/>
                  <a:ext cx="1064" cy="399"/>
                </a:xfrm>
                <a:prstGeom prst="rect">
                  <a:avLst/>
                </a:prstGeom>
                <a:grpFill/>
                <a:ln w="9525" algn="ctr">
                  <a:solidFill>
                    <a:schemeClr val="tx2"/>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zh-CN" altLang="en-US" sz="2400">
                      <a:solidFill>
                        <a:schemeClr val="bg1"/>
                      </a:solidFill>
                      <a:latin typeface="+mn-lt"/>
                      <a:ea typeface="+mn-ea"/>
                      <a:cs typeface="+mn-ea"/>
                      <a:sym typeface="+mn-lt"/>
                    </a:rPr>
                    <a:t>宿管专员</a:t>
                  </a:r>
                  <a:endParaRPr lang="zh-CN" altLang="en-US" sz="2400">
                    <a:solidFill>
                      <a:schemeClr val="bg1"/>
                    </a:solidFill>
                    <a:latin typeface="+mn-lt"/>
                    <a:ea typeface="+mn-ea"/>
                    <a:cs typeface="+mn-ea"/>
                    <a:sym typeface="+mn-lt"/>
                  </a:endParaRPr>
                </a:p>
              </p:txBody>
            </p:sp>
            <p:cxnSp>
              <p:nvCxnSpPr>
                <p:cNvPr id="60" name="AutoShape 18"/>
                <p:cNvCxnSpPr>
                  <a:cxnSpLocks noChangeShapeType="1"/>
                  <a:stCxn id="51" idx="2"/>
                  <a:endCxn id="65" idx="0"/>
                </p:cNvCxnSpPr>
                <p:nvPr/>
              </p:nvCxnSpPr>
              <p:spPr bwMode="auto">
                <a:xfrm flipH="1">
                  <a:off x="669" y="2534"/>
                  <a:ext cx="1" cy="402"/>
                </a:xfrm>
                <a:prstGeom prst="straightConnector1">
                  <a:avLst/>
                </a:prstGeom>
                <a:grpFill/>
                <a:ln w="9525">
                  <a:solidFill>
                    <a:schemeClr val="tx2"/>
                  </a:solidFill>
                  <a:round/>
                  <a:tailEnd type="triangle" w="med" len="med"/>
                </a:ln>
              </p:spPr>
            </p:cxnSp>
            <p:cxnSp>
              <p:nvCxnSpPr>
                <p:cNvPr id="61" name="AutoShape 19"/>
                <p:cNvCxnSpPr>
                  <a:cxnSpLocks noChangeShapeType="1"/>
                  <a:stCxn id="52" idx="2"/>
                  <a:endCxn id="58" idx="0"/>
                </p:cNvCxnSpPr>
                <p:nvPr/>
              </p:nvCxnSpPr>
              <p:spPr bwMode="auto">
                <a:xfrm flipH="1">
                  <a:off x="3510" y="2537"/>
                  <a:ext cx="522" cy="363"/>
                </a:xfrm>
                <a:prstGeom prst="straightConnector1">
                  <a:avLst/>
                </a:prstGeom>
                <a:grpFill/>
                <a:ln w="9525">
                  <a:solidFill>
                    <a:schemeClr val="tx2"/>
                  </a:solidFill>
                  <a:round/>
                  <a:tailEnd type="triangle" w="med" len="med"/>
                </a:ln>
              </p:spPr>
            </p:cxnSp>
            <p:cxnSp>
              <p:nvCxnSpPr>
                <p:cNvPr id="62" name="AutoShape 20"/>
                <p:cNvCxnSpPr>
                  <a:cxnSpLocks noChangeShapeType="1"/>
                  <a:stCxn id="52" idx="2"/>
                  <a:endCxn id="59" idx="0"/>
                </p:cNvCxnSpPr>
                <p:nvPr/>
              </p:nvCxnSpPr>
              <p:spPr bwMode="auto">
                <a:xfrm>
                  <a:off x="4031" y="2537"/>
                  <a:ext cx="1159" cy="378"/>
                </a:xfrm>
                <a:prstGeom prst="straightConnector1">
                  <a:avLst/>
                </a:prstGeom>
                <a:grpFill/>
                <a:ln w="9525">
                  <a:solidFill>
                    <a:schemeClr val="tx2"/>
                  </a:solidFill>
                  <a:round/>
                  <a:tailEnd type="triangle" w="med" len="med"/>
                </a:ln>
              </p:spPr>
            </p:cxnSp>
            <p:sp>
              <p:nvSpPr>
                <p:cNvPr id="63" name="Rectangle 21"/>
                <p:cNvSpPr>
                  <a:spLocks noChangeArrowheads="1"/>
                </p:cNvSpPr>
                <p:nvPr/>
              </p:nvSpPr>
              <p:spPr bwMode="auto">
                <a:xfrm>
                  <a:off x="1871" y="1426"/>
                  <a:ext cx="1062" cy="399"/>
                </a:xfrm>
                <a:prstGeom prst="rect">
                  <a:avLst/>
                </a:prstGeom>
                <a:grpFill/>
                <a:ln w="9525" algn="ctr">
                  <a:solidFill>
                    <a:schemeClr val="tx2"/>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zh-CN" altLang="en-US" sz="2400" dirty="0">
                      <a:solidFill>
                        <a:schemeClr val="bg1"/>
                      </a:solidFill>
                      <a:latin typeface="+mn-lt"/>
                      <a:ea typeface="+mn-ea"/>
                      <a:cs typeface="+mn-ea"/>
                      <a:sym typeface="+mn-lt"/>
                    </a:rPr>
                    <a:t>行政经理</a:t>
                  </a:r>
                  <a:endParaRPr lang="zh-CN" altLang="en-US" sz="2400" dirty="0">
                    <a:solidFill>
                      <a:schemeClr val="bg1"/>
                    </a:solidFill>
                    <a:latin typeface="+mn-lt"/>
                    <a:ea typeface="+mn-ea"/>
                    <a:cs typeface="+mn-ea"/>
                    <a:sym typeface="+mn-lt"/>
                  </a:endParaRPr>
                </a:p>
              </p:txBody>
            </p:sp>
            <p:cxnSp>
              <p:nvCxnSpPr>
                <p:cNvPr id="64" name="AutoShape 22"/>
                <p:cNvCxnSpPr>
                  <a:cxnSpLocks noChangeShapeType="1"/>
                  <a:stCxn id="63" idx="2"/>
                </p:cNvCxnSpPr>
                <p:nvPr/>
              </p:nvCxnSpPr>
              <p:spPr bwMode="auto">
                <a:xfrm flipH="1">
                  <a:off x="2050" y="1825"/>
                  <a:ext cx="352" cy="312"/>
                </a:xfrm>
                <a:prstGeom prst="straightConnector1">
                  <a:avLst/>
                </a:prstGeom>
                <a:grpFill/>
                <a:ln w="9525">
                  <a:solidFill>
                    <a:schemeClr val="tx2"/>
                  </a:solidFill>
                  <a:round/>
                  <a:tailEnd type="triangle" w="med" len="med"/>
                </a:ln>
              </p:spPr>
            </p:cxnSp>
            <p:sp>
              <p:nvSpPr>
                <p:cNvPr id="65" name="Rectangle 23"/>
                <p:cNvSpPr>
                  <a:spLocks noChangeArrowheads="1"/>
                </p:cNvSpPr>
                <p:nvPr/>
              </p:nvSpPr>
              <p:spPr bwMode="auto">
                <a:xfrm>
                  <a:off x="137" y="2936"/>
                  <a:ext cx="1064" cy="399"/>
                </a:xfrm>
                <a:prstGeom prst="rect">
                  <a:avLst/>
                </a:prstGeom>
                <a:grpFill/>
                <a:ln w="9525" algn="ctr">
                  <a:solidFill>
                    <a:schemeClr val="tx2"/>
                  </a:solidFill>
                  <a:miter lim="800000"/>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zh-CN" altLang="en-US" sz="2400" dirty="0">
                      <a:solidFill>
                        <a:schemeClr val="bg1"/>
                      </a:solidFill>
                      <a:latin typeface="+mn-lt"/>
                      <a:ea typeface="+mn-ea"/>
                      <a:cs typeface="+mn-ea"/>
                      <a:sym typeface="+mn-lt"/>
                    </a:rPr>
                    <a:t>人事专员</a:t>
                  </a:r>
                  <a:endParaRPr lang="zh-CN" altLang="en-US" sz="2400" dirty="0">
                    <a:solidFill>
                      <a:schemeClr val="bg1"/>
                    </a:solidFill>
                    <a:latin typeface="+mn-lt"/>
                    <a:ea typeface="+mn-ea"/>
                    <a:cs typeface="+mn-ea"/>
                    <a:sym typeface="+mn-lt"/>
                  </a:endParaRPr>
                </a:p>
              </p:txBody>
            </p:sp>
            <p:cxnSp>
              <p:nvCxnSpPr>
                <p:cNvPr id="66" name="AutoShape 24"/>
                <p:cNvCxnSpPr>
                  <a:cxnSpLocks noChangeShapeType="1"/>
                </p:cNvCxnSpPr>
                <p:nvPr/>
              </p:nvCxnSpPr>
              <p:spPr bwMode="auto">
                <a:xfrm>
                  <a:off x="1986" y="2536"/>
                  <a:ext cx="0" cy="397"/>
                </a:xfrm>
                <a:prstGeom prst="straightConnector1">
                  <a:avLst/>
                </a:prstGeom>
                <a:grpFill/>
                <a:ln w="9525">
                  <a:solidFill>
                    <a:schemeClr val="tx2"/>
                  </a:solidFill>
                  <a:round/>
                  <a:tailEnd type="triangle" w="med" len="med"/>
                </a:ln>
              </p:spPr>
            </p:cxnSp>
          </p:grpSp>
        </p:grpSp>
        <p:sp>
          <p:nvSpPr>
            <p:cNvPr id="67" name="Rectangle 25"/>
            <p:cNvSpPr>
              <a:spLocks noChangeArrowheads="1"/>
            </p:cNvSpPr>
            <p:nvPr/>
          </p:nvSpPr>
          <p:spPr bwMode="auto">
            <a:xfrm>
              <a:off x="4855988" y="5627184"/>
              <a:ext cx="2339102" cy="497316"/>
            </a:xfrm>
            <a:prstGeom prst="rect">
              <a:avLst/>
            </a:prstGeom>
            <a:noFill/>
            <a:ln>
              <a:noFill/>
            </a:ln>
          </p:spPr>
          <p:txBody>
            <a:bodyPr wrap="none" anchor="ct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en-US" sz="2400" dirty="0">
                  <a:solidFill>
                    <a:srgbClr val="44546A"/>
                  </a:solidFill>
                  <a:latin typeface="+mn-lt"/>
                  <a:ea typeface="+mn-ea"/>
                  <a:cs typeface="+mn-ea"/>
                  <a:sym typeface="+mn-lt"/>
                </a:rPr>
                <a:t>树状结构示意图</a:t>
              </a:r>
              <a:endParaRPr lang="zh-CN" altLang="en-US" sz="2400" dirty="0">
                <a:solidFill>
                  <a:srgbClr val="44546A"/>
                </a:solidFill>
                <a:latin typeface="+mn-lt"/>
                <a:ea typeface="+mn-ea"/>
                <a:cs typeface="+mn-ea"/>
                <a:sym typeface="+mn-lt"/>
              </a:endParaRPr>
            </a:p>
          </p:txBody>
        </p:sp>
      </p:grpSp>
      <p:grpSp>
        <p:nvGrpSpPr>
          <p:cNvPr id="47" name="组合 9"/>
          <p:cNvGrpSpPr/>
          <p:nvPr/>
        </p:nvGrpSpPr>
        <p:grpSpPr>
          <a:xfrm>
            <a:off x="672329" y="535651"/>
            <a:ext cx="3565799" cy="876848"/>
            <a:chOff x="326687" y="247818"/>
            <a:chExt cx="4861582" cy="725466"/>
          </a:xfrm>
        </p:grpSpPr>
        <p:sp>
          <p:nvSpPr>
            <p:cNvPr id="56"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数据的逻辑结构</a:t>
              </a:r>
              <a:endParaRPr lang="zh-CN" altLang="en-US" sz="2400" kern="0" dirty="0">
                <a:solidFill>
                  <a:srgbClr val="0070C0"/>
                </a:solidFill>
                <a:cs typeface="+mn-ea"/>
                <a:sym typeface="+mn-lt"/>
              </a:endParaRPr>
            </a:p>
          </p:txBody>
        </p:sp>
        <p:grpSp>
          <p:nvGrpSpPr>
            <p:cNvPr id="68" name="组合 11"/>
            <p:cNvGrpSpPr/>
            <p:nvPr/>
          </p:nvGrpSpPr>
          <p:grpSpPr>
            <a:xfrm>
              <a:off x="326687" y="247818"/>
              <a:ext cx="4861582" cy="725466"/>
              <a:chOff x="326687" y="247818"/>
              <a:chExt cx="4861582" cy="725466"/>
            </a:xfrm>
          </p:grpSpPr>
          <p:grpSp>
            <p:nvGrpSpPr>
              <p:cNvPr id="69" name="组合 12"/>
              <p:cNvGrpSpPr/>
              <p:nvPr/>
            </p:nvGrpSpPr>
            <p:grpSpPr>
              <a:xfrm>
                <a:off x="349799" y="247818"/>
                <a:ext cx="4791980" cy="261575"/>
                <a:chOff x="349799" y="247818"/>
                <a:chExt cx="4791980" cy="261575"/>
              </a:xfrm>
            </p:grpSpPr>
            <p:cxnSp>
              <p:nvCxnSpPr>
                <p:cNvPr id="84"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5"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8"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89"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70" name="组合 13"/>
              <p:cNvGrpSpPr/>
              <p:nvPr/>
            </p:nvGrpSpPr>
            <p:grpSpPr>
              <a:xfrm>
                <a:off x="349799" y="711709"/>
                <a:ext cx="4815092" cy="261575"/>
                <a:chOff x="358852" y="925118"/>
                <a:chExt cx="4815092" cy="261575"/>
              </a:xfrm>
            </p:grpSpPr>
            <p:cxnSp>
              <p:nvCxnSpPr>
                <p:cNvPr id="77"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9"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0"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1"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2"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83"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71" name="组合 14"/>
              <p:cNvGrpSpPr/>
              <p:nvPr/>
            </p:nvGrpSpPr>
            <p:grpSpPr>
              <a:xfrm>
                <a:off x="5138963" y="489126"/>
                <a:ext cx="49306" cy="329693"/>
                <a:chOff x="5138963" y="489126"/>
                <a:chExt cx="49306" cy="329693"/>
              </a:xfrm>
            </p:grpSpPr>
            <p:sp>
              <p:nvSpPr>
                <p:cNvPr id="75"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72" name="组合 15"/>
              <p:cNvGrpSpPr/>
              <p:nvPr/>
            </p:nvGrpSpPr>
            <p:grpSpPr>
              <a:xfrm>
                <a:off x="326687" y="399838"/>
                <a:ext cx="49306" cy="329693"/>
                <a:chOff x="5138963" y="489126"/>
                <a:chExt cx="49306" cy="329693"/>
              </a:xfrm>
            </p:grpSpPr>
            <p:sp>
              <p:nvSpPr>
                <p:cNvPr id="73"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4"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500"/>
                                        <p:tgtEl>
                                          <p:spTgt spid="4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487111" y="1587508"/>
            <a:ext cx="2185214" cy="497765"/>
          </a:xfrm>
          <a:prstGeom prst="rect">
            <a:avLst/>
          </a:prstGeom>
        </p:spPr>
        <p:txBody>
          <a:bodyPr wrap="none">
            <a:spAutoFit/>
          </a:bodyPr>
          <a:lstStyle/>
          <a:p>
            <a:pPr lvl="0">
              <a:lnSpc>
                <a:spcPct val="120000"/>
              </a:lnSpc>
            </a:pPr>
            <a:r>
              <a:rPr lang="zh-CN" altLang="en-US" sz="2400" dirty="0">
                <a:solidFill>
                  <a:srgbClr val="0070C0"/>
                </a:solidFill>
                <a:cs typeface="+mn-ea"/>
                <a:sym typeface="+mn-lt"/>
              </a:rPr>
              <a:t>（</a:t>
            </a:r>
            <a:r>
              <a:rPr lang="en-US" altLang="zh-CN" sz="2400" dirty="0">
                <a:solidFill>
                  <a:srgbClr val="0070C0"/>
                </a:solidFill>
                <a:cs typeface="+mn-ea"/>
                <a:sym typeface="+mn-lt"/>
              </a:rPr>
              <a:t>3</a:t>
            </a:r>
            <a:r>
              <a:rPr lang="zh-CN" altLang="en-US" sz="2400" dirty="0">
                <a:solidFill>
                  <a:srgbClr val="0070C0"/>
                </a:solidFill>
                <a:cs typeface="+mn-ea"/>
                <a:sym typeface="+mn-lt"/>
              </a:rPr>
              <a:t>）网状结构</a:t>
            </a:r>
            <a:endParaRPr lang="zh-CN" altLang="en-US" sz="2400" dirty="0">
              <a:solidFill>
                <a:srgbClr val="0070C0"/>
              </a:solidFill>
              <a:cs typeface="+mn-ea"/>
              <a:sym typeface="+mn-lt"/>
            </a:endParaRPr>
          </a:p>
        </p:txBody>
      </p:sp>
      <p:grpSp>
        <p:nvGrpSpPr>
          <p:cNvPr id="22" name="组合 21"/>
          <p:cNvGrpSpPr/>
          <p:nvPr/>
        </p:nvGrpSpPr>
        <p:grpSpPr>
          <a:xfrm>
            <a:off x="826441" y="2193194"/>
            <a:ext cx="5063743" cy="3837045"/>
            <a:chOff x="6929121" y="2200155"/>
            <a:chExt cx="4302257" cy="3459162"/>
          </a:xfrm>
        </p:grpSpPr>
        <p:sp>
          <p:nvSpPr>
            <p:cNvPr id="23" name="Rectangle 3"/>
            <p:cNvSpPr txBox="1">
              <a:spLocks noChangeArrowheads="1"/>
            </p:cNvSpPr>
            <p:nvPr/>
          </p:nvSpPr>
          <p:spPr>
            <a:xfrm>
              <a:off x="7282229" y="2543720"/>
              <a:ext cx="3579623" cy="2896043"/>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zh-CN" altLang="en-US" sz="2400" dirty="0">
                  <a:solidFill>
                    <a:srgbClr val="080808"/>
                  </a:solidFill>
                  <a:cs typeface="+mn-ea"/>
                  <a:sym typeface="+mn-lt"/>
                </a:rPr>
                <a:t>在网状结构中，</a:t>
              </a:r>
              <a:r>
                <a:rPr lang="zh-CN" altLang="en-US" sz="2400" dirty="0">
                  <a:solidFill>
                    <a:srgbClr val="0070C0"/>
                  </a:solidFill>
                  <a:cs typeface="+mn-ea"/>
                  <a:sym typeface="+mn-lt"/>
                </a:rPr>
                <a:t>数据元素间的关系是任意的，</a:t>
              </a:r>
              <a:r>
                <a:rPr lang="zh-CN" altLang="en-US" sz="2400" dirty="0">
                  <a:solidFill>
                    <a:srgbClr val="080808"/>
                  </a:solidFill>
                  <a:cs typeface="+mn-ea"/>
                  <a:sym typeface="+mn-lt"/>
                </a:rPr>
                <a:t>任意两个数据元素间均可相关联，即</a:t>
              </a:r>
              <a:r>
                <a:rPr lang="zh-CN" altLang="en-US" sz="2400" dirty="0">
                  <a:solidFill>
                    <a:srgbClr val="0070C0"/>
                  </a:solidFill>
                  <a:cs typeface="+mn-ea"/>
                  <a:sym typeface="+mn-lt"/>
                </a:rPr>
                <a:t>一个结点可以有一个或多个前驱结点，也可以有一个或多个后继结点。</a:t>
              </a:r>
              <a:endParaRPr lang="zh-CN" altLang="en-US" sz="2400" dirty="0">
                <a:solidFill>
                  <a:srgbClr val="0070C0"/>
                </a:solidFill>
                <a:cs typeface="+mn-ea"/>
                <a:sym typeface="+mn-lt"/>
              </a:endParaRPr>
            </a:p>
            <a:p>
              <a:pPr marL="0" indent="0">
                <a:lnSpc>
                  <a:spcPct val="120000"/>
                </a:lnSpc>
                <a:spcBef>
                  <a:spcPts val="0"/>
                </a:spcBef>
                <a:buNone/>
              </a:pPr>
              <a:r>
                <a:rPr lang="zh-CN" altLang="en-US" sz="2400" dirty="0">
                  <a:solidFill>
                    <a:srgbClr val="080808"/>
                  </a:solidFill>
                  <a:cs typeface="+mn-ea"/>
                  <a:sym typeface="+mn-lt"/>
                </a:rPr>
                <a:t>例如，城市道路交通、施工计划、各种网络建设等问题都可以归为网状结构。</a:t>
              </a:r>
              <a:endParaRPr lang="zh-CN" altLang="en-US" sz="2400" dirty="0">
                <a:solidFill>
                  <a:srgbClr val="080808"/>
                </a:solidFill>
                <a:cs typeface="+mn-ea"/>
                <a:sym typeface="+mn-lt"/>
              </a:endParaRPr>
            </a:p>
          </p:txBody>
        </p:sp>
        <p:grpSp>
          <p:nvGrpSpPr>
            <p:cNvPr id="24" name="组合 23"/>
            <p:cNvGrpSpPr/>
            <p:nvPr/>
          </p:nvGrpSpPr>
          <p:grpSpPr>
            <a:xfrm rot="16200000">
              <a:off x="7350669" y="1778607"/>
              <a:ext cx="3459162" cy="4302257"/>
              <a:chOff x="1280369" y="2576748"/>
              <a:chExt cx="2118361" cy="2634665"/>
            </a:xfrm>
            <a:solidFill>
              <a:srgbClr val="0070C0"/>
            </a:solidFill>
          </p:grpSpPr>
          <p:sp>
            <p:nvSpPr>
              <p:cNvPr id="25" name="任意多边形: 形状 24"/>
              <p:cNvSpPr/>
              <p:nvPr/>
            </p:nvSpPr>
            <p:spPr>
              <a:xfrm>
                <a:off x="1280369" y="2576748"/>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6" name="任意多边形: 形状 25"/>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cs typeface="+mn-ea"/>
                  <a:sym typeface="+mn-lt"/>
                </a:endParaRPr>
              </a:p>
            </p:txBody>
          </p:sp>
        </p:grpSp>
      </p:grpSp>
      <p:grpSp>
        <p:nvGrpSpPr>
          <p:cNvPr id="27" name="Group 4"/>
          <p:cNvGrpSpPr>
            <a:grpSpLocks noChangeAspect="1"/>
          </p:cNvGrpSpPr>
          <p:nvPr/>
        </p:nvGrpSpPr>
        <p:grpSpPr bwMode="auto">
          <a:xfrm>
            <a:off x="6394611" y="1765308"/>
            <a:ext cx="5208678" cy="4439260"/>
            <a:chOff x="2267" y="7934"/>
            <a:chExt cx="3388" cy="2887"/>
          </a:xfrm>
        </p:grpSpPr>
        <p:sp>
          <p:nvSpPr>
            <p:cNvPr id="28" name="AutoShape 5"/>
            <p:cNvSpPr>
              <a:spLocks noChangeAspect="1" noChangeArrowheads="1"/>
            </p:cNvSpPr>
            <p:nvPr/>
          </p:nvSpPr>
          <p:spPr bwMode="auto">
            <a:xfrm>
              <a:off x="2267" y="7934"/>
              <a:ext cx="3388" cy="2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20000"/>
                </a:lnSpc>
              </a:pPr>
              <a:endParaRPr lang="zh-CN" altLang="en-US"/>
            </a:p>
          </p:txBody>
        </p:sp>
        <p:sp>
          <p:nvSpPr>
            <p:cNvPr id="29" name="Oval 6"/>
            <p:cNvSpPr>
              <a:spLocks noChangeArrowheads="1"/>
            </p:cNvSpPr>
            <p:nvPr/>
          </p:nvSpPr>
          <p:spPr bwMode="auto">
            <a:xfrm>
              <a:off x="3241" y="9671"/>
              <a:ext cx="496"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E</a:t>
              </a:r>
              <a:endParaRPr lang="en-US" altLang="zh-CN" sz="2400" b="1">
                <a:solidFill>
                  <a:schemeClr val="bg1"/>
                </a:solidFill>
              </a:endParaRPr>
            </a:p>
          </p:txBody>
        </p:sp>
        <p:sp>
          <p:nvSpPr>
            <p:cNvPr id="30" name="Oval 7"/>
            <p:cNvSpPr>
              <a:spLocks noChangeArrowheads="1"/>
            </p:cNvSpPr>
            <p:nvPr/>
          </p:nvSpPr>
          <p:spPr bwMode="auto">
            <a:xfrm>
              <a:off x="3777" y="9317"/>
              <a:ext cx="498"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dirty="0">
                  <a:solidFill>
                    <a:schemeClr val="bg1"/>
                  </a:solidFill>
                  <a:latin typeface="Times New Roman" panose="02020603050405020304" charset="0"/>
                </a:rPr>
                <a:t>D</a:t>
              </a:r>
              <a:endParaRPr lang="en-US" altLang="zh-CN" sz="2400" b="1" dirty="0">
                <a:solidFill>
                  <a:schemeClr val="bg1"/>
                </a:solidFill>
              </a:endParaRPr>
            </a:p>
          </p:txBody>
        </p:sp>
        <p:sp>
          <p:nvSpPr>
            <p:cNvPr id="31" name="Oval 8"/>
            <p:cNvSpPr>
              <a:spLocks noChangeArrowheads="1"/>
            </p:cNvSpPr>
            <p:nvPr/>
          </p:nvSpPr>
          <p:spPr bwMode="auto">
            <a:xfrm>
              <a:off x="3757" y="8033"/>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dirty="0">
                  <a:solidFill>
                    <a:schemeClr val="bg1"/>
                  </a:solidFill>
                  <a:latin typeface="Times New Roman" panose="02020603050405020304" charset="0"/>
                </a:rPr>
                <a:t>A</a:t>
              </a:r>
              <a:endParaRPr lang="en-US" altLang="zh-CN" sz="2400" b="1" dirty="0">
                <a:solidFill>
                  <a:schemeClr val="bg1"/>
                </a:solidFill>
              </a:endParaRPr>
            </a:p>
          </p:txBody>
        </p:sp>
        <p:sp>
          <p:nvSpPr>
            <p:cNvPr id="32" name="Oval 9"/>
            <p:cNvSpPr>
              <a:spLocks noChangeArrowheads="1"/>
            </p:cNvSpPr>
            <p:nvPr/>
          </p:nvSpPr>
          <p:spPr bwMode="auto">
            <a:xfrm>
              <a:off x="2667" y="8467"/>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dirty="0">
                  <a:solidFill>
                    <a:schemeClr val="bg1"/>
                  </a:solidFill>
                  <a:latin typeface="Times New Roman" panose="02020603050405020304" charset="0"/>
                </a:rPr>
                <a:t>B</a:t>
              </a:r>
              <a:endParaRPr lang="en-US" altLang="zh-CN" sz="2400" b="1" dirty="0">
                <a:solidFill>
                  <a:schemeClr val="bg1"/>
                </a:solidFill>
              </a:endParaRPr>
            </a:p>
          </p:txBody>
        </p:sp>
        <p:cxnSp>
          <p:nvCxnSpPr>
            <p:cNvPr id="33" name="AutoShape 10"/>
            <p:cNvCxnSpPr>
              <a:cxnSpLocks noChangeShapeType="1"/>
              <a:stCxn id="32" idx="7"/>
              <a:endCxn id="31" idx="2"/>
            </p:cNvCxnSpPr>
            <p:nvPr/>
          </p:nvCxnSpPr>
          <p:spPr bwMode="auto">
            <a:xfrm flipV="1">
              <a:off x="3091" y="8281"/>
              <a:ext cx="666" cy="259"/>
            </a:xfrm>
            <a:prstGeom prst="straightConnector1">
              <a:avLst/>
            </a:prstGeom>
            <a:noFill/>
            <a:ln w="19050">
              <a:solidFill>
                <a:srgbClr val="000000"/>
              </a:solidFill>
              <a:round/>
            </a:ln>
            <a:extLst>
              <a:ext uri="{909E8E84-426E-40DD-AFC4-6F175D3DCCD1}">
                <a14:hiddenFill xmlns:a14="http://schemas.microsoft.com/office/drawing/2010/main">
                  <a:noFill/>
                </a14:hiddenFill>
              </a:ext>
            </a:extLst>
          </p:spPr>
        </p:cxnSp>
        <p:cxnSp>
          <p:nvCxnSpPr>
            <p:cNvPr id="34" name="AutoShape 11"/>
            <p:cNvCxnSpPr>
              <a:cxnSpLocks noChangeShapeType="1"/>
              <a:stCxn id="32" idx="4"/>
              <a:endCxn id="29" idx="1"/>
            </p:cNvCxnSpPr>
            <p:nvPr/>
          </p:nvCxnSpPr>
          <p:spPr bwMode="auto">
            <a:xfrm>
              <a:off x="2916" y="8963"/>
              <a:ext cx="398" cy="781"/>
            </a:xfrm>
            <a:prstGeom prst="straightConnector1">
              <a:avLst/>
            </a:prstGeom>
            <a:noFill/>
            <a:ln w="19050">
              <a:solidFill>
                <a:srgbClr val="000000"/>
              </a:solidFill>
              <a:round/>
            </a:ln>
            <a:extLst>
              <a:ext uri="{909E8E84-426E-40DD-AFC4-6F175D3DCCD1}">
                <a14:hiddenFill xmlns:a14="http://schemas.microsoft.com/office/drawing/2010/main">
                  <a:noFill/>
                </a14:hiddenFill>
              </a:ext>
            </a:extLst>
          </p:spPr>
        </p:cxnSp>
        <p:cxnSp>
          <p:nvCxnSpPr>
            <p:cNvPr id="35" name="AutoShape 12"/>
            <p:cNvCxnSpPr>
              <a:cxnSpLocks noChangeShapeType="1"/>
              <a:stCxn id="32" idx="5"/>
              <a:endCxn id="30" idx="1"/>
            </p:cNvCxnSpPr>
            <p:nvPr/>
          </p:nvCxnSpPr>
          <p:spPr bwMode="auto">
            <a:xfrm>
              <a:off x="3091" y="8890"/>
              <a:ext cx="759" cy="500"/>
            </a:xfrm>
            <a:prstGeom prst="straightConnector1">
              <a:avLst/>
            </a:prstGeom>
            <a:noFill/>
            <a:ln w="19050">
              <a:solidFill>
                <a:srgbClr val="000000"/>
              </a:solidFill>
              <a:round/>
            </a:ln>
            <a:extLst>
              <a:ext uri="{909E8E84-426E-40DD-AFC4-6F175D3DCCD1}">
                <a14:hiddenFill xmlns:a14="http://schemas.microsoft.com/office/drawing/2010/main">
                  <a:noFill/>
                </a14:hiddenFill>
              </a:ext>
            </a:extLst>
          </p:spPr>
        </p:cxnSp>
        <p:cxnSp>
          <p:nvCxnSpPr>
            <p:cNvPr id="36" name="AutoShape 13"/>
            <p:cNvCxnSpPr>
              <a:cxnSpLocks noChangeShapeType="1"/>
              <a:stCxn id="29" idx="6"/>
              <a:endCxn id="30" idx="3"/>
            </p:cNvCxnSpPr>
            <p:nvPr/>
          </p:nvCxnSpPr>
          <p:spPr bwMode="auto">
            <a:xfrm flipV="1">
              <a:off x="3737" y="9740"/>
              <a:ext cx="113" cy="179"/>
            </a:xfrm>
            <a:prstGeom prst="straightConnector1">
              <a:avLst/>
            </a:prstGeom>
            <a:noFill/>
            <a:ln w="19050">
              <a:solidFill>
                <a:srgbClr val="000000"/>
              </a:solidFill>
              <a:round/>
            </a:ln>
            <a:extLst>
              <a:ext uri="{909E8E84-426E-40DD-AFC4-6F175D3DCCD1}">
                <a14:hiddenFill xmlns:a14="http://schemas.microsoft.com/office/drawing/2010/main">
                  <a:noFill/>
                </a14:hiddenFill>
              </a:ext>
            </a:extLst>
          </p:spPr>
        </p:cxnSp>
        <p:cxnSp>
          <p:nvCxnSpPr>
            <p:cNvPr id="37" name="AutoShape 14"/>
            <p:cNvCxnSpPr>
              <a:cxnSpLocks noChangeShapeType="1"/>
              <a:stCxn id="29" idx="0"/>
              <a:endCxn id="31" idx="3"/>
            </p:cNvCxnSpPr>
            <p:nvPr/>
          </p:nvCxnSpPr>
          <p:spPr bwMode="auto">
            <a:xfrm flipV="1">
              <a:off x="3489" y="8456"/>
              <a:ext cx="341" cy="1215"/>
            </a:xfrm>
            <a:prstGeom prst="straightConnector1">
              <a:avLst/>
            </a:prstGeom>
            <a:noFill/>
            <a:ln w="19050">
              <a:solidFill>
                <a:srgbClr val="000000"/>
              </a:solidFill>
              <a:round/>
            </a:ln>
            <a:extLst>
              <a:ext uri="{909E8E84-426E-40DD-AFC4-6F175D3DCCD1}">
                <a14:hiddenFill xmlns:a14="http://schemas.microsoft.com/office/drawing/2010/main">
                  <a:noFill/>
                </a14:hiddenFill>
              </a:ext>
            </a:extLst>
          </p:spPr>
        </p:cxnSp>
        <p:cxnSp>
          <p:nvCxnSpPr>
            <p:cNvPr id="38" name="AutoShape 15"/>
            <p:cNvCxnSpPr>
              <a:cxnSpLocks noChangeShapeType="1"/>
              <a:stCxn id="31" idx="4"/>
              <a:endCxn id="30" idx="0"/>
            </p:cNvCxnSpPr>
            <p:nvPr/>
          </p:nvCxnSpPr>
          <p:spPr bwMode="auto">
            <a:xfrm>
              <a:off x="4006" y="8529"/>
              <a:ext cx="20" cy="788"/>
            </a:xfrm>
            <a:prstGeom prst="straightConnector1">
              <a:avLst/>
            </a:prstGeom>
            <a:noFill/>
            <a:ln w="19050">
              <a:solidFill>
                <a:srgbClr val="000000"/>
              </a:solidFill>
              <a:round/>
            </a:ln>
            <a:extLst>
              <a:ext uri="{909E8E84-426E-40DD-AFC4-6F175D3DCCD1}">
                <a14:hiddenFill xmlns:a14="http://schemas.microsoft.com/office/drawing/2010/main">
                  <a:noFill/>
                </a14:hiddenFill>
              </a:ext>
            </a:extLst>
          </p:spPr>
        </p:cxnSp>
        <p:sp>
          <p:nvSpPr>
            <p:cNvPr id="39" name="Oval 16"/>
            <p:cNvSpPr>
              <a:spLocks noChangeArrowheads="1"/>
            </p:cNvSpPr>
            <p:nvPr/>
          </p:nvSpPr>
          <p:spPr bwMode="auto">
            <a:xfrm>
              <a:off x="4601" y="8582"/>
              <a:ext cx="498"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C</a:t>
              </a:r>
              <a:endParaRPr lang="en-US" altLang="zh-CN" sz="2400" b="1">
                <a:solidFill>
                  <a:schemeClr val="bg1"/>
                </a:solidFill>
              </a:endParaRPr>
            </a:p>
          </p:txBody>
        </p:sp>
        <p:cxnSp>
          <p:nvCxnSpPr>
            <p:cNvPr id="40" name="AutoShape 17"/>
            <p:cNvCxnSpPr>
              <a:cxnSpLocks noChangeShapeType="1"/>
              <a:endCxn id="39" idx="1"/>
            </p:cNvCxnSpPr>
            <p:nvPr/>
          </p:nvCxnSpPr>
          <p:spPr bwMode="auto">
            <a:xfrm>
              <a:off x="4215" y="8381"/>
              <a:ext cx="459" cy="274"/>
            </a:xfrm>
            <a:prstGeom prst="straightConnector1">
              <a:avLst/>
            </a:prstGeom>
            <a:noFill/>
            <a:ln w="19050">
              <a:solidFill>
                <a:srgbClr val="000000"/>
              </a:solidFill>
              <a:round/>
            </a:ln>
            <a:extLst>
              <a:ext uri="{909E8E84-426E-40DD-AFC4-6F175D3DCCD1}">
                <a14:hiddenFill xmlns:a14="http://schemas.microsoft.com/office/drawing/2010/main">
                  <a:noFill/>
                </a14:hiddenFill>
              </a:ext>
            </a:extLst>
          </p:spPr>
        </p:cxnSp>
        <p:sp>
          <p:nvSpPr>
            <p:cNvPr id="41" name="Oval 18"/>
            <p:cNvSpPr>
              <a:spLocks noChangeArrowheads="1"/>
            </p:cNvSpPr>
            <p:nvPr/>
          </p:nvSpPr>
          <p:spPr bwMode="auto">
            <a:xfrm>
              <a:off x="4557" y="9482"/>
              <a:ext cx="498"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F</a:t>
              </a:r>
              <a:endParaRPr lang="en-US" altLang="zh-CN" sz="2400" b="1">
                <a:solidFill>
                  <a:schemeClr val="bg1"/>
                </a:solidFill>
              </a:endParaRPr>
            </a:p>
          </p:txBody>
        </p:sp>
        <p:cxnSp>
          <p:nvCxnSpPr>
            <p:cNvPr id="42" name="AutoShape 19"/>
            <p:cNvCxnSpPr>
              <a:cxnSpLocks noChangeShapeType="1"/>
              <a:stCxn id="39" idx="4"/>
              <a:endCxn id="30" idx="7"/>
            </p:cNvCxnSpPr>
            <p:nvPr/>
          </p:nvCxnSpPr>
          <p:spPr bwMode="auto">
            <a:xfrm flipH="1">
              <a:off x="4202" y="9078"/>
              <a:ext cx="648" cy="312"/>
            </a:xfrm>
            <a:prstGeom prst="straightConnector1">
              <a:avLst/>
            </a:prstGeom>
            <a:noFill/>
            <a:ln w="19050">
              <a:solidFill>
                <a:srgbClr val="000000"/>
              </a:solidFill>
              <a:round/>
            </a:ln>
            <a:extLst>
              <a:ext uri="{909E8E84-426E-40DD-AFC4-6F175D3DCCD1}">
                <a14:hiddenFill xmlns:a14="http://schemas.microsoft.com/office/drawing/2010/main">
                  <a:noFill/>
                </a14:hiddenFill>
              </a:ext>
            </a:extLst>
          </p:spPr>
        </p:cxnSp>
        <p:cxnSp>
          <p:nvCxnSpPr>
            <p:cNvPr id="43" name="AutoShape 20"/>
            <p:cNvCxnSpPr>
              <a:cxnSpLocks noChangeShapeType="1"/>
              <a:stCxn id="41" idx="0"/>
              <a:endCxn id="39" idx="4"/>
            </p:cNvCxnSpPr>
            <p:nvPr/>
          </p:nvCxnSpPr>
          <p:spPr bwMode="auto">
            <a:xfrm flipV="1">
              <a:off x="4806" y="9078"/>
              <a:ext cx="44" cy="404"/>
            </a:xfrm>
            <a:prstGeom prst="straightConnector1">
              <a:avLst/>
            </a:prstGeom>
            <a:noFill/>
            <a:ln w="19050">
              <a:solidFill>
                <a:srgbClr val="000000"/>
              </a:solidFill>
              <a:round/>
            </a:ln>
            <a:extLst>
              <a:ext uri="{909E8E84-426E-40DD-AFC4-6F175D3DCCD1}">
                <a14:hiddenFill xmlns:a14="http://schemas.microsoft.com/office/drawing/2010/main">
                  <a:noFill/>
                </a14:hiddenFill>
              </a:ext>
            </a:extLst>
          </p:spPr>
        </p:cxnSp>
        <p:sp>
          <p:nvSpPr>
            <p:cNvPr id="44" name="Text Box 21"/>
            <p:cNvSpPr txBox="1">
              <a:spLocks noChangeArrowheads="1"/>
            </p:cNvSpPr>
            <p:nvPr/>
          </p:nvSpPr>
          <p:spPr bwMode="auto">
            <a:xfrm>
              <a:off x="3203" y="10441"/>
              <a:ext cx="1405" cy="32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zh-CN" altLang="en-US" sz="2200" dirty="0">
                  <a:latin typeface="微软雅黑" panose="020B0503020204020204" charset="-122"/>
                  <a:ea typeface="微软雅黑" panose="020B0503020204020204" charset="-122"/>
                </a:rPr>
                <a:t>网状结构示意图</a:t>
              </a:r>
              <a:endParaRPr lang="zh-CN" altLang="en-US" sz="2200" dirty="0">
                <a:latin typeface="微软雅黑" panose="020B0503020204020204" charset="-122"/>
                <a:ea typeface="微软雅黑" panose="020B0503020204020204" charset="-122"/>
              </a:endParaRPr>
            </a:p>
          </p:txBody>
        </p:sp>
      </p:grpSp>
      <p:grpSp>
        <p:nvGrpSpPr>
          <p:cNvPr id="69" name="组合 9"/>
          <p:cNvGrpSpPr/>
          <p:nvPr/>
        </p:nvGrpSpPr>
        <p:grpSpPr>
          <a:xfrm>
            <a:off x="672329" y="535651"/>
            <a:ext cx="3565799" cy="876848"/>
            <a:chOff x="326687" y="247818"/>
            <a:chExt cx="4861582" cy="725466"/>
          </a:xfrm>
        </p:grpSpPr>
        <p:sp>
          <p:nvSpPr>
            <p:cNvPr id="70"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数据的逻辑结构</a:t>
              </a:r>
              <a:endParaRPr lang="zh-CN" altLang="en-US" sz="2400" kern="0" dirty="0">
                <a:solidFill>
                  <a:srgbClr val="0070C0"/>
                </a:solidFill>
                <a:cs typeface="+mn-ea"/>
                <a:sym typeface="+mn-lt"/>
              </a:endParaRPr>
            </a:p>
          </p:txBody>
        </p:sp>
        <p:grpSp>
          <p:nvGrpSpPr>
            <p:cNvPr id="71" name="组合 11"/>
            <p:cNvGrpSpPr/>
            <p:nvPr/>
          </p:nvGrpSpPr>
          <p:grpSpPr>
            <a:xfrm>
              <a:off x="326687" y="247818"/>
              <a:ext cx="4861582" cy="725466"/>
              <a:chOff x="326687" y="247818"/>
              <a:chExt cx="4861582" cy="725466"/>
            </a:xfrm>
          </p:grpSpPr>
          <p:grpSp>
            <p:nvGrpSpPr>
              <p:cNvPr id="72" name="组合 12"/>
              <p:cNvGrpSpPr/>
              <p:nvPr/>
            </p:nvGrpSpPr>
            <p:grpSpPr>
              <a:xfrm>
                <a:off x="349799" y="247818"/>
                <a:ext cx="4791980" cy="261575"/>
                <a:chOff x="349799" y="247818"/>
                <a:chExt cx="4791980" cy="261575"/>
              </a:xfrm>
            </p:grpSpPr>
            <p:cxnSp>
              <p:nvCxnSpPr>
                <p:cNvPr id="87"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8"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0"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1"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92"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73" name="组合 13"/>
              <p:cNvGrpSpPr/>
              <p:nvPr/>
            </p:nvGrpSpPr>
            <p:grpSpPr>
              <a:xfrm>
                <a:off x="349799" y="711709"/>
                <a:ext cx="4815092" cy="261575"/>
                <a:chOff x="358852" y="925118"/>
                <a:chExt cx="4815092" cy="261575"/>
              </a:xfrm>
            </p:grpSpPr>
            <p:cxnSp>
              <p:nvCxnSpPr>
                <p:cNvPr id="80"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1"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2"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3"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4"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5"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86"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74" name="组合 14"/>
              <p:cNvGrpSpPr/>
              <p:nvPr/>
            </p:nvGrpSpPr>
            <p:grpSpPr>
              <a:xfrm>
                <a:off x="5138963" y="489126"/>
                <a:ext cx="49306" cy="329693"/>
                <a:chOff x="5138963" y="489126"/>
                <a:chExt cx="49306" cy="329693"/>
              </a:xfrm>
            </p:grpSpPr>
            <p:sp>
              <p:nvSpPr>
                <p:cNvPr id="78"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9"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75" name="组合 15"/>
              <p:cNvGrpSpPr/>
              <p:nvPr/>
            </p:nvGrpSpPr>
            <p:grpSpPr>
              <a:xfrm>
                <a:off x="326687" y="399838"/>
                <a:ext cx="49306" cy="329693"/>
                <a:chOff x="5138963" y="489126"/>
                <a:chExt cx="49306" cy="329693"/>
              </a:xfrm>
            </p:grpSpPr>
            <p:sp>
              <p:nvSpPr>
                <p:cNvPr id="76"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7"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9"/>
                                        </p:tgtEl>
                                        <p:attrNameLst>
                                          <p:attrName>style.visibility</p:attrName>
                                        </p:attrNameLst>
                                      </p:cBhvr>
                                      <p:to>
                                        <p:strVal val="visible"/>
                                      </p:to>
                                    </p:set>
                                    <p:animEffect transition="in" filter="wipe(left)">
                                      <p:cBhvr>
                                        <p:cTn id="7" dur="500"/>
                                        <p:tgtEl>
                                          <p:spTgt spid="6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500"/>
                                        <p:tgtEl>
                                          <p:spTgt spid="21"/>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500"/>
                                        <p:tgtEl>
                                          <p:spTgt spid="22"/>
                                        </p:tgtEl>
                                      </p:cBhvr>
                                    </p:animEffect>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p:cTn id="19" dur="500" fill="hold"/>
                                        <p:tgtEl>
                                          <p:spTgt spid="27"/>
                                        </p:tgtEl>
                                        <p:attrNameLst>
                                          <p:attrName>ppt_w</p:attrName>
                                        </p:attrNameLst>
                                      </p:cBhvr>
                                      <p:tavLst>
                                        <p:tav tm="0">
                                          <p:val>
                                            <p:fltVal val="0"/>
                                          </p:val>
                                        </p:tav>
                                        <p:tav tm="100000">
                                          <p:val>
                                            <p:strVal val="#ppt_w"/>
                                          </p:val>
                                        </p:tav>
                                      </p:tavLst>
                                    </p:anim>
                                    <p:anim calcmode="lin" valueType="num">
                                      <p:cBhvr>
                                        <p:cTn id="20" dur="500" fill="hold"/>
                                        <p:tgtEl>
                                          <p:spTgt spid="27"/>
                                        </p:tgtEl>
                                        <p:attrNameLst>
                                          <p:attrName>ppt_h</p:attrName>
                                        </p:attrNameLst>
                                      </p:cBhvr>
                                      <p:tavLst>
                                        <p:tav tm="0">
                                          <p:val>
                                            <p:fltVal val="0"/>
                                          </p:val>
                                        </p:tav>
                                        <p:tav tm="100000">
                                          <p:val>
                                            <p:strVal val="#ppt_h"/>
                                          </p:val>
                                        </p:tav>
                                      </p:tavLst>
                                    </p:anim>
                                    <p:animEffect transition="in" filter="fade">
                                      <p:cBhvr>
                                        <p:cTn id="2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546833" y="1585194"/>
            <a:ext cx="2185214" cy="535531"/>
          </a:xfrm>
          <a:prstGeom prst="rect">
            <a:avLst/>
          </a:prstGeom>
        </p:spPr>
        <p:txBody>
          <a:bodyPr wrap="none">
            <a:spAutoFit/>
          </a:bodyPr>
          <a:lstStyle/>
          <a:p>
            <a:pPr lvl="0">
              <a:lnSpc>
                <a:spcPct val="120000"/>
              </a:lnSpc>
            </a:pPr>
            <a:r>
              <a:rPr lang="zh-CN" altLang="en-US" sz="2400" dirty="0">
                <a:solidFill>
                  <a:srgbClr val="0070C0"/>
                </a:solidFill>
                <a:cs typeface="+mn-ea"/>
                <a:sym typeface="+mn-lt"/>
              </a:rPr>
              <a:t>（</a:t>
            </a:r>
            <a:r>
              <a:rPr lang="en-US" altLang="zh-CN" sz="2400" dirty="0">
                <a:solidFill>
                  <a:srgbClr val="0070C0"/>
                </a:solidFill>
                <a:cs typeface="+mn-ea"/>
                <a:sym typeface="+mn-lt"/>
              </a:rPr>
              <a:t>4</a:t>
            </a:r>
            <a:r>
              <a:rPr lang="zh-CN" altLang="en-US" sz="2400" dirty="0">
                <a:solidFill>
                  <a:srgbClr val="0070C0"/>
                </a:solidFill>
                <a:cs typeface="+mn-ea"/>
                <a:sym typeface="+mn-lt"/>
              </a:rPr>
              <a:t>）集合结构</a:t>
            </a:r>
            <a:endParaRPr lang="zh-CN" altLang="en-US" sz="2400" dirty="0">
              <a:solidFill>
                <a:srgbClr val="0070C0"/>
              </a:solidFill>
              <a:cs typeface="+mn-ea"/>
              <a:sym typeface="+mn-lt"/>
            </a:endParaRPr>
          </a:p>
        </p:txBody>
      </p:sp>
      <p:grpSp>
        <p:nvGrpSpPr>
          <p:cNvPr id="22" name="组合 21"/>
          <p:cNvGrpSpPr/>
          <p:nvPr/>
        </p:nvGrpSpPr>
        <p:grpSpPr>
          <a:xfrm>
            <a:off x="826441" y="2291382"/>
            <a:ext cx="5063743" cy="3691550"/>
            <a:chOff x="6929121" y="2200155"/>
            <a:chExt cx="4302257" cy="3459162"/>
          </a:xfrm>
        </p:grpSpPr>
        <p:sp>
          <p:nvSpPr>
            <p:cNvPr id="23" name="Rectangle 3"/>
            <p:cNvSpPr txBox="1">
              <a:spLocks noChangeArrowheads="1"/>
            </p:cNvSpPr>
            <p:nvPr/>
          </p:nvSpPr>
          <p:spPr>
            <a:xfrm>
              <a:off x="7272525" y="2549569"/>
              <a:ext cx="3579623" cy="28960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zh-CN" altLang="en-US" sz="2400" dirty="0">
                  <a:cs typeface="+mn-ea"/>
                  <a:sym typeface="+mn-lt"/>
                </a:rPr>
                <a:t>集合结构是指数据元素之间除了“同属于一个集合”外，没有其它关系，即</a:t>
              </a:r>
              <a:r>
                <a:rPr lang="zh-CN" altLang="en-US" sz="2400" dirty="0">
                  <a:solidFill>
                    <a:srgbClr val="0070C0"/>
                  </a:solidFill>
                  <a:cs typeface="+mn-ea"/>
                  <a:sym typeface="+mn-lt"/>
                </a:rPr>
                <a:t>结点之间不存在前驱和后继的关系</a:t>
              </a:r>
              <a:r>
                <a:rPr lang="zh-CN" altLang="en-US" sz="2400" dirty="0">
                  <a:cs typeface="+mn-ea"/>
                  <a:sym typeface="+mn-lt"/>
                </a:rPr>
                <a:t>。</a:t>
              </a:r>
              <a:endParaRPr lang="zh-CN" altLang="en-US" sz="2400" dirty="0">
                <a:cs typeface="+mn-ea"/>
                <a:sym typeface="+mn-lt"/>
              </a:endParaRPr>
            </a:p>
            <a:p>
              <a:pPr marL="0" indent="0">
                <a:lnSpc>
                  <a:spcPct val="120000"/>
                </a:lnSpc>
                <a:spcBef>
                  <a:spcPts val="0"/>
                </a:spcBef>
                <a:buNone/>
              </a:pPr>
              <a:r>
                <a:rPr lang="zh-CN" altLang="en-US" sz="2400" dirty="0">
                  <a:cs typeface="+mn-ea"/>
                  <a:sym typeface="+mn-lt"/>
                </a:rPr>
                <a:t>例如，整数集合、实数集合、学生集合等。</a:t>
              </a:r>
              <a:endParaRPr lang="zh-CN" altLang="en-US" sz="2400" dirty="0">
                <a:cs typeface="+mn-ea"/>
                <a:sym typeface="+mn-lt"/>
              </a:endParaRPr>
            </a:p>
          </p:txBody>
        </p:sp>
        <p:grpSp>
          <p:nvGrpSpPr>
            <p:cNvPr id="24" name="组合 23"/>
            <p:cNvGrpSpPr/>
            <p:nvPr/>
          </p:nvGrpSpPr>
          <p:grpSpPr>
            <a:xfrm rot="16200000">
              <a:off x="7350669" y="1778607"/>
              <a:ext cx="3459162" cy="4302257"/>
              <a:chOff x="1280369" y="2576748"/>
              <a:chExt cx="2118361" cy="2634665"/>
            </a:xfrm>
            <a:solidFill>
              <a:srgbClr val="0070C0"/>
            </a:solidFill>
          </p:grpSpPr>
          <p:sp>
            <p:nvSpPr>
              <p:cNvPr id="25" name="任意多边形: 形状 24"/>
              <p:cNvSpPr/>
              <p:nvPr/>
            </p:nvSpPr>
            <p:spPr>
              <a:xfrm>
                <a:off x="1280369" y="2576748"/>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6" name="任意多边形: 形状 25"/>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cs typeface="+mn-ea"/>
                  <a:sym typeface="+mn-lt"/>
                </a:endParaRPr>
              </a:p>
            </p:txBody>
          </p:sp>
        </p:grpSp>
      </p:grpSp>
      <p:grpSp>
        <p:nvGrpSpPr>
          <p:cNvPr id="45" name="Group 4"/>
          <p:cNvGrpSpPr>
            <a:grpSpLocks noChangeAspect="1"/>
          </p:cNvGrpSpPr>
          <p:nvPr/>
        </p:nvGrpSpPr>
        <p:grpSpPr bwMode="auto">
          <a:xfrm>
            <a:off x="6699738" y="2204005"/>
            <a:ext cx="4384728" cy="3648806"/>
            <a:chOff x="2116" y="1761"/>
            <a:chExt cx="2820" cy="2550"/>
          </a:xfrm>
        </p:grpSpPr>
        <p:sp>
          <p:nvSpPr>
            <p:cNvPr id="46" name="AutoShape 5"/>
            <p:cNvSpPr>
              <a:spLocks noChangeAspect="1" noChangeArrowheads="1"/>
            </p:cNvSpPr>
            <p:nvPr/>
          </p:nvSpPr>
          <p:spPr bwMode="auto">
            <a:xfrm>
              <a:off x="2116" y="1761"/>
              <a:ext cx="2820" cy="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20000"/>
                </a:lnSpc>
              </a:pPr>
              <a:endParaRPr lang="zh-CN" altLang="en-US"/>
            </a:p>
          </p:txBody>
        </p:sp>
        <p:sp>
          <p:nvSpPr>
            <p:cNvPr id="47" name="Text Box 6"/>
            <p:cNvSpPr txBox="1">
              <a:spLocks noChangeArrowheads="1"/>
            </p:cNvSpPr>
            <p:nvPr/>
          </p:nvSpPr>
          <p:spPr bwMode="auto">
            <a:xfrm>
              <a:off x="2310" y="3843"/>
              <a:ext cx="2340" cy="46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zh-CN" altLang="en-US" sz="2400" dirty="0">
                  <a:solidFill>
                    <a:srgbClr val="44546A"/>
                  </a:solidFill>
                  <a:latin typeface="微软雅黑" panose="020B0503020204020204" charset="-122"/>
                  <a:ea typeface="微软雅黑" panose="020B0503020204020204" charset="-122"/>
                </a:rPr>
                <a:t>    </a:t>
              </a:r>
              <a:r>
                <a:rPr lang="zh-CN" altLang="en-US" sz="2200" dirty="0">
                  <a:solidFill>
                    <a:srgbClr val="44546A"/>
                  </a:solidFill>
                  <a:latin typeface="微软雅黑" panose="020B0503020204020204" charset="-122"/>
                  <a:ea typeface="微软雅黑" panose="020B0503020204020204" charset="-122"/>
                </a:rPr>
                <a:t>集合结构示意图</a:t>
              </a:r>
              <a:endParaRPr lang="zh-CN" altLang="en-US" sz="2200" dirty="0">
                <a:solidFill>
                  <a:srgbClr val="44546A"/>
                </a:solidFill>
                <a:latin typeface="微软雅黑" panose="020B0503020204020204" charset="-122"/>
                <a:ea typeface="微软雅黑" panose="020B0503020204020204" charset="-122"/>
              </a:endParaRPr>
            </a:p>
          </p:txBody>
        </p:sp>
        <p:sp>
          <p:nvSpPr>
            <p:cNvPr id="48" name="Oval 7"/>
            <p:cNvSpPr>
              <a:spLocks noChangeArrowheads="1"/>
            </p:cNvSpPr>
            <p:nvPr/>
          </p:nvSpPr>
          <p:spPr bwMode="auto">
            <a:xfrm>
              <a:off x="2406" y="1956"/>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0</a:t>
              </a:r>
              <a:endParaRPr lang="en-US" altLang="zh-CN" sz="2400" b="1">
                <a:solidFill>
                  <a:schemeClr val="bg1"/>
                </a:solidFill>
              </a:endParaRPr>
            </a:p>
          </p:txBody>
        </p:sp>
        <p:sp>
          <p:nvSpPr>
            <p:cNvPr id="49" name="Oval 8"/>
            <p:cNvSpPr>
              <a:spLocks noChangeArrowheads="1"/>
            </p:cNvSpPr>
            <p:nvPr/>
          </p:nvSpPr>
          <p:spPr bwMode="auto">
            <a:xfrm>
              <a:off x="3260" y="1956"/>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9</a:t>
              </a:r>
              <a:endParaRPr lang="en-US" altLang="zh-CN" sz="2400" b="1">
                <a:solidFill>
                  <a:schemeClr val="bg1"/>
                </a:solidFill>
              </a:endParaRPr>
            </a:p>
          </p:txBody>
        </p:sp>
        <p:sp>
          <p:nvSpPr>
            <p:cNvPr id="50" name="Oval 9"/>
            <p:cNvSpPr>
              <a:spLocks noChangeArrowheads="1"/>
            </p:cNvSpPr>
            <p:nvPr/>
          </p:nvSpPr>
          <p:spPr bwMode="auto">
            <a:xfrm>
              <a:off x="3876" y="1806"/>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2</a:t>
              </a:r>
              <a:endParaRPr lang="en-US" altLang="zh-CN" sz="2400" b="1">
                <a:solidFill>
                  <a:schemeClr val="bg1"/>
                </a:solidFill>
              </a:endParaRPr>
            </a:p>
          </p:txBody>
        </p:sp>
        <p:sp>
          <p:nvSpPr>
            <p:cNvPr id="51" name="Oval 10"/>
            <p:cNvSpPr>
              <a:spLocks noChangeArrowheads="1"/>
            </p:cNvSpPr>
            <p:nvPr/>
          </p:nvSpPr>
          <p:spPr bwMode="auto">
            <a:xfrm>
              <a:off x="2302" y="2601"/>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3</a:t>
              </a:r>
              <a:endParaRPr lang="en-US" altLang="zh-CN" sz="2400" b="1">
                <a:solidFill>
                  <a:schemeClr val="bg1"/>
                </a:solidFill>
              </a:endParaRPr>
            </a:p>
          </p:txBody>
        </p:sp>
        <p:sp>
          <p:nvSpPr>
            <p:cNvPr id="52" name="Oval 11"/>
            <p:cNvSpPr>
              <a:spLocks noChangeArrowheads="1"/>
            </p:cNvSpPr>
            <p:nvPr/>
          </p:nvSpPr>
          <p:spPr bwMode="auto">
            <a:xfrm>
              <a:off x="2976" y="2481"/>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7</a:t>
              </a:r>
              <a:endParaRPr lang="en-US" altLang="zh-CN" sz="2400" b="1">
                <a:solidFill>
                  <a:schemeClr val="bg1"/>
                </a:solidFill>
              </a:endParaRPr>
            </a:p>
          </p:txBody>
        </p:sp>
        <p:sp>
          <p:nvSpPr>
            <p:cNvPr id="53" name="Oval 12"/>
            <p:cNvSpPr>
              <a:spLocks noChangeArrowheads="1"/>
            </p:cNvSpPr>
            <p:nvPr/>
          </p:nvSpPr>
          <p:spPr bwMode="auto">
            <a:xfrm>
              <a:off x="3620" y="2616"/>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5</a:t>
              </a:r>
              <a:endParaRPr lang="en-US" altLang="zh-CN" sz="2400" b="1">
                <a:solidFill>
                  <a:schemeClr val="bg1"/>
                </a:solidFill>
              </a:endParaRPr>
            </a:p>
          </p:txBody>
        </p:sp>
        <p:sp>
          <p:nvSpPr>
            <p:cNvPr id="54" name="Oval 13"/>
            <p:cNvSpPr>
              <a:spLocks noChangeArrowheads="1"/>
            </p:cNvSpPr>
            <p:nvPr/>
          </p:nvSpPr>
          <p:spPr bwMode="auto">
            <a:xfrm>
              <a:off x="4310" y="2331"/>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6</a:t>
              </a:r>
              <a:endParaRPr lang="en-US" altLang="zh-CN" sz="2400" b="1">
                <a:solidFill>
                  <a:schemeClr val="bg1"/>
                </a:solidFill>
              </a:endParaRPr>
            </a:p>
          </p:txBody>
        </p:sp>
        <p:sp>
          <p:nvSpPr>
            <p:cNvPr id="55" name="Oval 14"/>
            <p:cNvSpPr>
              <a:spLocks noChangeArrowheads="1"/>
            </p:cNvSpPr>
            <p:nvPr/>
          </p:nvSpPr>
          <p:spPr bwMode="auto">
            <a:xfrm>
              <a:off x="2556" y="3171"/>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4</a:t>
              </a:r>
              <a:endParaRPr lang="en-US" altLang="zh-CN" sz="2400" b="1">
                <a:solidFill>
                  <a:schemeClr val="bg1"/>
                </a:solidFill>
              </a:endParaRPr>
            </a:p>
          </p:txBody>
        </p:sp>
        <p:sp>
          <p:nvSpPr>
            <p:cNvPr id="56" name="Oval 15"/>
            <p:cNvSpPr>
              <a:spLocks noChangeArrowheads="1"/>
            </p:cNvSpPr>
            <p:nvPr/>
          </p:nvSpPr>
          <p:spPr bwMode="auto">
            <a:xfrm>
              <a:off x="3246" y="3156"/>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8</a:t>
              </a:r>
              <a:endParaRPr lang="en-US" altLang="zh-CN" sz="2400" b="1">
                <a:solidFill>
                  <a:schemeClr val="bg1"/>
                </a:solidFill>
              </a:endParaRPr>
            </a:p>
          </p:txBody>
        </p:sp>
        <p:sp>
          <p:nvSpPr>
            <p:cNvPr id="57" name="Oval 16"/>
            <p:cNvSpPr>
              <a:spLocks noChangeArrowheads="1"/>
            </p:cNvSpPr>
            <p:nvPr/>
          </p:nvSpPr>
          <p:spPr bwMode="auto">
            <a:xfrm>
              <a:off x="4086" y="3051"/>
              <a:ext cx="497" cy="496"/>
            </a:xfrm>
            <a:prstGeom prst="ellipse">
              <a:avLst/>
            </a:prstGeom>
            <a:solidFill>
              <a:srgbClr val="0070C0"/>
            </a:solidFill>
            <a:ln w="9525" algn="ctr">
              <a:noFill/>
              <a:round/>
            </a:ln>
          </p:spPr>
          <p:txBody>
            <a:bodyPr lIns="0" tIns="0" rIns="0" bIns="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lnSpc>
                  <a:spcPct val="120000"/>
                </a:lnSpc>
              </a:pPr>
              <a:r>
                <a:rPr lang="en-US" altLang="zh-CN" sz="2400" b="1">
                  <a:solidFill>
                    <a:schemeClr val="bg1"/>
                  </a:solidFill>
                  <a:latin typeface="Times New Roman" panose="02020603050405020304" charset="0"/>
                </a:rPr>
                <a:t>1</a:t>
              </a:r>
              <a:endParaRPr lang="en-US" altLang="zh-CN" sz="2400" b="1">
                <a:solidFill>
                  <a:schemeClr val="bg1"/>
                </a:solidFill>
              </a:endParaRPr>
            </a:p>
          </p:txBody>
        </p:sp>
      </p:grpSp>
      <p:grpSp>
        <p:nvGrpSpPr>
          <p:cNvPr id="64" name="组合 9"/>
          <p:cNvGrpSpPr/>
          <p:nvPr/>
        </p:nvGrpSpPr>
        <p:grpSpPr>
          <a:xfrm>
            <a:off x="672329" y="535651"/>
            <a:ext cx="3565799" cy="876848"/>
            <a:chOff x="326687" y="247818"/>
            <a:chExt cx="4861582" cy="725466"/>
          </a:xfrm>
        </p:grpSpPr>
        <p:sp>
          <p:nvSpPr>
            <p:cNvPr id="65"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数据的逻辑结构</a:t>
              </a:r>
              <a:endParaRPr lang="zh-CN" altLang="en-US" sz="2400" kern="0" dirty="0">
                <a:solidFill>
                  <a:srgbClr val="0070C0"/>
                </a:solidFill>
                <a:cs typeface="+mn-ea"/>
                <a:sym typeface="+mn-lt"/>
              </a:endParaRPr>
            </a:p>
          </p:txBody>
        </p:sp>
        <p:grpSp>
          <p:nvGrpSpPr>
            <p:cNvPr id="66" name="组合 11"/>
            <p:cNvGrpSpPr/>
            <p:nvPr/>
          </p:nvGrpSpPr>
          <p:grpSpPr>
            <a:xfrm>
              <a:off x="326687" y="247818"/>
              <a:ext cx="4861582" cy="725466"/>
              <a:chOff x="326687" y="247818"/>
              <a:chExt cx="4861582" cy="725466"/>
            </a:xfrm>
          </p:grpSpPr>
          <p:grpSp>
            <p:nvGrpSpPr>
              <p:cNvPr id="67" name="组合 12"/>
              <p:cNvGrpSpPr/>
              <p:nvPr/>
            </p:nvGrpSpPr>
            <p:grpSpPr>
              <a:xfrm>
                <a:off x="349799" y="247818"/>
                <a:ext cx="4791980" cy="261575"/>
                <a:chOff x="349799" y="247818"/>
                <a:chExt cx="4791980" cy="261575"/>
              </a:xfrm>
            </p:grpSpPr>
            <p:cxnSp>
              <p:nvCxnSpPr>
                <p:cNvPr id="82"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3"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4"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5"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6"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87"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68" name="组合 13"/>
              <p:cNvGrpSpPr/>
              <p:nvPr/>
            </p:nvGrpSpPr>
            <p:grpSpPr>
              <a:xfrm>
                <a:off x="349799" y="711709"/>
                <a:ext cx="4815092" cy="261575"/>
                <a:chOff x="358852" y="925118"/>
                <a:chExt cx="4815092" cy="261575"/>
              </a:xfrm>
            </p:grpSpPr>
            <p:cxnSp>
              <p:nvCxnSpPr>
                <p:cNvPr id="75"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7"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9"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0"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81"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69" name="组合 14"/>
              <p:cNvGrpSpPr/>
              <p:nvPr/>
            </p:nvGrpSpPr>
            <p:grpSpPr>
              <a:xfrm>
                <a:off x="5138963" y="489126"/>
                <a:ext cx="49306" cy="329693"/>
                <a:chOff x="5138963" y="489126"/>
                <a:chExt cx="49306" cy="329693"/>
              </a:xfrm>
            </p:grpSpPr>
            <p:sp>
              <p:nvSpPr>
                <p:cNvPr id="73"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4"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70" name="组合 15"/>
              <p:cNvGrpSpPr/>
              <p:nvPr/>
            </p:nvGrpSpPr>
            <p:grpSpPr>
              <a:xfrm>
                <a:off x="326687" y="399838"/>
                <a:ext cx="49306" cy="329693"/>
                <a:chOff x="5138963" y="489126"/>
                <a:chExt cx="49306" cy="329693"/>
              </a:xfrm>
            </p:grpSpPr>
            <p:sp>
              <p:nvSpPr>
                <p:cNvPr id="71"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2"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wipe(left)">
                                      <p:cBhvr>
                                        <p:cTn id="7" dur="500"/>
                                        <p:tgtEl>
                                          <p:spTgt spid="6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500"/>
                                        <p:tgtEl>
                                          <p:spTgt spid="21"/>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left)">
                                      <p:cBhvr>
                                        <p:cTn id="15" dur="500"/>
                                        <p:tgtEl>
                                          <p:spTgt spid="22"/>
                                        </p:tgtEl>
                                      </p:cBhvr>
                                    </p:animEffect>
                                  </p:childTnLst>
                                </p:cTn>
                              </p:par>
                            </p:childTnLst>
                          </p:cTn>
                        </p:par>
                        <p:par>
                          <p:cTn id="16" fill="hold">
                            <p:stCondLst>
                              <p:cond delay="1500"/>
                            </p:stCondLst>
                            <p:childTnLst>
                              <p:par>
                                <p:cTn id="17" presetID="42" presetClass="entr" presetSubtype="0" fill="hold" nodeType="after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fade">
                                      <p:cBhvr>
                                        <p:cTn id="19" dur="1000"/>
                                        <p:tgtEl>
                                          <p:spTgt spid="45"/>
                                        </p:tgtEl>
                                      </p:cBhvr>
                                    </p:animEffect>
                                    <p:anim calcmode="lin" valueType="num">
                                      <p:cBhvr>
                                        <p:cTn id="20" dur="1000" fill="hold"/>
                                        <p:tgtEl>
                                          <p:spTgt spid="45"/>
                                        </p:tgtEl>
                                        <p:attrNameLst>
                                          <p:attrName>ppt_x</p:attrName>
                                        </p:attrNameLst>
                                      </p:cBhvr>
                                      <p:tavLst>
                                        <p:tav tm="0">
                                          <p:val>
                                            <p:strVal val="#ppt_x"/>
                                          </p:val>
                                        </p:tav>
                                        <p:tav tm="100000">
                                          <p:val>
                                            <p:strVal val="#ppt_x"/>
                                          </p:val>
                                        </p:tav>
                                      </p:tavLst>
                                    </p:anim>
                                    <p:anim calcmode="lin" valueType="num">
                                      <p:cBhvr>
                                        <p:cTn id="21"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559941" y="1577254"/>
            <a:ext cx="10826750" cy="3847385"/>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20000"/>
              </a:lnSpc>
              <a:spcBef>
                <a:spcPct val="0"/>
              </a:spcBef>
              <a:buClr>
                <a:srgbClr val="7030A0"/>
              </a:buClr>
              <a:buNone/>
            </a:pPr>
            <a:endParaRPr lang="zh-CN" altLang="en-US" sz="2400" dirty="0">
              <a:solidFill>
                <a:schemeClr val="tx2"/>
              </a:solidFill>
              <a:cs typeface="+mn-ea"/>
              <a:sym typeface="+mn-lt"/>
            </a:endParaRPr>
          </a:p>
        </p:txBody>
      </p:sp>
      <p:grpSp>
        <p:nvGrpSpPr>
          <p:cNvPr id="10" name="组合 9"/>
          <p:cNvGrpSpPr/>
          <p:nvPr/>
        </p:nvGrpSpPr>
        <p:grpSpPr>
          <a:xfrm>
            <a:off x="672329" y="535651"/>
            <a:ext cx="3565799" cy="876848"/>
            <a:chOff x="326687" y="247818"/>
            <a:chExt cx="4861582" cy="725466"/>
          </a:xfrm>
        </p:grpSpPr>
        <p:sp>
          <p:nvSpPr>
            <p:cNvPr id="11"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数据的存储结构</a:t>
              </a:r>
              <a:endParaRPr lang="zh-CN" altLang="en-US" sz="2400" kern="0" dirty="0">
                <a:solidFill>
                  <a:srgbClr val="0070C0"/>
                </a:solidFill>
                <a:cs typeface="+mn-ea"/>
                <a:sym typeface="+mn-lt"/>
              </a:endParaRPr>
            </a:p>
          </p:txBody>
        </p:sp>
        <p:grpSp>
          <p:nvGrpSpPr>
            <p:cNvPr id="12" name="组合 11"/>
            <p:cNvGrpSpPr/>
            <p:nvPr/>
          </p:nvGrpSpPr>
          <p:grpSpPr>
            <a:xfrm>
              <a:off x="326687" y="247818"/>
              <a:ext cx="4861582" cy="725466"/>
              <a:chOff x="326687" y="247818"/>
              <a:chExt cx="4861582" cy="725466"/>
            </a:xfrm>
          </p:grpSpPr>
          <p:grpSp>
            <p:nvGrpSpPr>
              <p:cNvPr id="13" name="组合 12"/>
              <p:cNvGrpSpPr/>
              <p:nvPr/>
            </p:nvGrpSpPr>
            <p:grpSpPr>
              <a:xfrm>
                <a:off x="349799" y="247818"/>
                <a:ext cx="4791980" cy="261575"/>
                <a:chOff x="349799" y="247818"/>
                <a:chExt cx="4791980" cy="261575"/>
              </a:xfrm>
            </p:grpSpPr>
            <p:cxnSp>
              <p:nvCxnSpPr>
                <p:cNvPr id="28"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0"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41"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4" name="组合 13"/>
              <p:cNvGrpSpPr/>
              <p:nvPr/>
            </p:nvGrpSpPr>
            <p:grpSpPr>
              <a:xfrm>
                <a:off x="349799" y="711709"/>
                <a:ext cx="4815092" cy="261575"/>
                <a:chOff x="358852" y="925118"/>
                <a:chExt cx="4815092" cy="261575"/>
              </a:xfrm>
            </p:grpSpPr>
            <p:cxnSp>
              <p:nvCxnSpPr>
                <p:cNvPr id="21"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6"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27"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5" name="组合 14"/>
              <p:cNvGrpSpPr/>
              <p:nvPr/>
            </p:nvGrpSpPr>
            <p:grpSpPr>
              <a:xfrm>
                <a:off x="5138963" y="489126"/>
                <a:ext cx="49306" cy="329693"/>
                <a:chOff x="5138963" y="489126"/>
                <a:chExt cx="49306" cy="329693"/>
              </a:xfrm>
            </p:grpSpPr>
            <p:sp>
              <p:nvSpPr>
                <p:cNvPr id="19"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0"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16" name="组合 15"/>
              <p:cNvGrpSpPr/>
              <p:nvPr/>
            </p:nvGrpSpPr>
            <p:grpSpPr>
              <a:xfrm>
                <a:off x="326687" y="399838"/>
                <a:ext cx="49306" cy="329693"/>
                <a:chOff x="5138963" y="489126"/>
                <a:chExt cx="49306" cy="329693"/>
              </a:xfrm>
            </p:grpSpPr>
            <p:sp>
              <p:nvSpPr>
                <p:cNvPr id="17"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8"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43" name="组合 29"/>
          <p:cNvGrpSpPr/>
          <p:nvPr/>
        </p:nvGrpSpPr>
        <p:grpSpPr>
          <a:xfrm>
            <a:off x="921983" y="1563833"/>
            <a:ext cx="10653165" cy="4964911"/>
            <a:chOff x="1584402" y="1903846"/>
            <a:chExt cx="9062674" cy="3823037"/>
          </a:xfrm>
        </p:grpSpPr>
        <p:grpSp>
          <p:nvGrpSpPr>
            <p:cNvPr id="44" name="组合 30"/>
            <p:cNvGrpSpPr/>
            <p:nvPr/>
          </p:nvGrpSpPr>
          <p:grpSpPr>
            <a:xfrm>
              <a:off x="1584402" y="3589771"/>
              <a:ext cx="9062674" cy="2137112"/>
              <a:chOff x="1584402" y="3589771"/>
              <a:chExt cx="9062674" cy="2137112"/>
            </a:xfrm>
          </p:grpSpPr>
          <p:sp>
            <p:nvSpPr>
              <p:cNvPr id="55" name="任意多边形: 形状 41"/>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梯形 42"/>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43"/>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45"/>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0" name="任意多边形: 形状 46"/>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47"/>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48"/>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形状 49"/>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5" name="组合 31"/>
            <p:cNvGrpSpPr/>
            <p:nvPr/>
          </p:nvGrpSpPr>
          <p:grpSpPr>
            <a:xfrm flipH="1" flipV="1">
              <a:off x="1584402" y="1903846"/>
              <a:ext cx="9062674" cy="2137112"/>
              <a:chOff x="1584402" y="3589771"/>
              <a:chExt cx="9062674" cy="2137112"/>
            </a:xfrm>
          </p:grpSpPr>
          <p:sp>
            <p:nvSpPr>
              <p:cNvPr id="46" name="任意多边形: 形状 3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3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3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3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1" name="任意多边形: 形状 3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3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3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4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Rectangle 1"/>
          <p:cNvSpPr/>
          <p:nvPr/>
        </p:nvSpPr>
        <p:spPr>
          <a:xfrm>
            <a:off x="1432156" y="1918729"/>
            <a:ext cx="9886707" cy="4081117"/>
          </a:xfrm>
          <a:prstGeom prst="rect">
            <a:avLst/>
          </a:prstGeom>
        </p:spPr>
        <p:txBody>
          <a:bodyPr wrap="square">
            <a:spAutoFit/>
          </a:bodyPr>
          <a:lstStyle/>
          <a:p>
            <a:pPr>
              <a:lnSpc>
                <a:spcPct val="120000"/>
              </a:lnSpc>
              <a:spcBef>
                <a:spcPct val="0"/>
              </a:spcBef>
              <a:buClr>
                <a:srgbClr val="7030A0"/>
              </a:buClr>
              <a:buNone/>
            </a:pPr>
            <a:r>
              <a:rPr lang="zh-CN" altLang="en-US" sz="2400" dirty="0">
                <a:solidFill>
                  <a:schemeClr val="tx2"/>
                </a:solidFill>
                <a:cs typeface="+mn-ea"/>
                <a:sym typeface="+mn-lt"/>
              </a:rPr>
              <a:t> </a:t>
            </a:r>
            <a:r>
              <a:rPr lang="zh-CN" altLang="en-US" sz="2400" dirty="0">
                <a:cs typeface="+mn-ea"/>
                <a:sym typeface="+mn-lt"/>
              </a:rPr>
              <a:t>数据的存储结构也称数据的</a:t>
            </a:r>
            <a:r>
              <a:rPr lang="zh-CN" altLang="en-US" sz="2400" dirty="0">
                <a:solidFill>
                  <a:srgbClr val="FF0000"/>
                </a:solidFill>
                <a:cs typeface="+mn-ea"/>
                <a:sym typeface="+mn-lt"/>
              </a:rPr>
              <a:t>物理结构</a:t>
            </a:r>
            <a:r>
              <a:rPr lang="zh-CN" altLang="en-US" sz="2400" dirty="0">
                <a:cs typeface="+mn-ea"/>
                <a:sym typeface="+mn-lt"/>
              </a:rPr>
              <a:t>，是指逻辑结构的存储表示，即数据的逻辑结构在计算机存储空间中的存放形式，包括结点的数据和结点间关系的存储表示。数据的存储结构</a:t>
            </a:r>
            <a:r>
              <a:rPr lang="zh-CN" altLang="en-US" sz="2400" dirty="0">
                <a:solidFill>
                  <a:srgbClr val="FF0000"/>
                </a:solidFill>
                <a:cs typeface="+mn-ea"/>
                <a:sym typeface="+mn-lt"/>
              </a:rPr>
              <a:t>依赖于</a:t>
            </a:r>
            <a:r>
              <a:rPr lang="zh-CN" altLang="en-US" sz="2400" dirty="0">
                <a:cs typeface="+mn-ea"/>
                <a:sym typeface="+mn-lt"/>
              </a:rPr>
              <a:t>具体的计算机程序，我们只在高级语言的层次上来讨论数据的存储结构。</a:t>
            </a:r>
            <a:endParaRPr lang="zh-CN" altLang="en-US" sz="2400" dirty="0">
              <a:cs typeface="+mn-ea"/>
              <a:sym typeface="+mn-lt"/>
            </a:endParaRPr>
          </a:p>
          <a:p>
            <a:pPr>
              <a:lnSpc>
                <a:spcPct val="120000"/>
              </a:lnSpc>
              <a:spcBef>
                <a:spcPct val="0"/>
              </a:spcBef>
              <a:buClr>
                <a:srgbClr val="7030A0"/>
              </a:buClr>
              <a:buNone/>
            </a:pPr>
            <a:r>
              <a:rPr lang="zh-CN" altLang="en-US" sz="2400" dirty="0">
                <a:cs typeface="+mn-ea"/>
                <a:sym typeface="+mn-lt"/>
              </a:rPr>
              <a:t>      同一种逻辑结构往往可以采用不同的存储方式，数据元素在计算机实际存储空间中的位置关系可能与他们的逻辑关系不同。因此，为了表示存放在计算机存储空间中的各数据元素之间的逻辑关系，在数据的存储结构中，不仅要存放数据元素的数据信息，还需要存放各数据元素之间的关系信息。</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wipe(left)">
                                      <p:cBhvr>
                                        <p:cTn id="11" dur="500"/>
                                        <p:tgtEl>
                                          <p:spTgt spid="4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1174931" y="2851263"/>
            <a:ext cx="10088327" cy="2751522"/>
          </a:xfrm>
          <a:prstGeom prst="rect">
            <a:avLst/>
          </a:prstGeom>
        </p:spPr>
        <p:txBody>
          <a:bodyPr wrap="square">
            <a:spAutoFit/>
          </a:bodyPr>
          <a:lstStyle/>
          <a:p>
            <a:pPr>
              <a:lnSpc>
                <a:spcPct val="120000"/>
              </a:lnSpc>
            </a:pPr>
            <a:r>
              <a:rPr lang="zh-CN" altLang="en-US" sz="2400" dirty="0">
                <a:cs typeface="+mn-ea"/>
                <a:sym typeface="+mn-lt"/>
              </a:rPr>
              <a:t>把逻辑上相邻的数据元素，存储在物理位置也相邻的存储单元里，数据元素之间的逻辑关系，由存储单元的邻接关系来体现。这样的存储结构称为</a:t>
            </a:r>
            <a:r>
              <a:rPr lang="zh-CN" altLang="en-US" sz="2400" dirty="0">
                <a:solidFill>
                  <a:srgbClr val="FF0000"/>
                </a:solidFill>
                <a:cs typeface="+mn-ea"/>
                <a:sym typeface="+mn-lt"/>
              </a:rPr>
              <a:t>顺序存储结构</a:t>
            </a:r>
            <a:r>
              <a:rPr lang="zh-CN" altLang="en-US" sz="2400" dirty="0">
                <a:cs typeface="+mn-ea"/>
                <a:sym typeface="+mn-lt"/>
              </a:rPr>
              <a:t>。该方法主要应用于线性的数据结构，非线性的数据结构也可通过某种线性化的方法来实现顺序存储。由于顺序存储方法只需存储结点的数据，不需要存储结点之间相互关系的附加信息，所以顺序存储结构一般也被称为紧凑存储结构。</a:t>
            </a:r>
            <a:endParaRPr lang="zh-CN" altLang="en-US" sz="2400" dirty="0">
              <a:cs typeface="+mn-ea"/>
              <a:sym typeface="+mn-lt"/>
            </a:endParaRPr>
          </a:p>
        </p:txBody>
      </p:sp>
      <p:sp>
        <p:nvSpPr>
          <p:cNvPr id="2" name="矩形 1"/>
          <p:cNvSpPr/>
          <p:nvPr/>
        </p:nvSpPr>
        <p:spPr>
          <a:xfrm>
            <a:off x="802944" y="1646645"/>
            <a:ext cx="2800767" cy="940066"/>
          </a:xfrm>
          <a:prstGeom prst="rect">
            <a:avLst/>
          </a:prstGeom>
        </p:spPr>
        <p:txBody>
          <a:bodyPr wrap="none">
            <a:spAutoFit/>
          </a:bodyPr>
          <a:lstStyle/>
          <a:p>
            <a:pPr lvl="0">
              <a:lnSpc>
                <a:spcPct val="120000"/>
              </a:lnSpc>
            </a:pPr>
            <a:r>
              <a:rPr lang="zh-CN" altLang="en-US" sz="2400" dirty="0">
                <a:solidFill>
                  <a:srgbClr val="0070C0"/>
                </a:solidFill>
                <a:cs typeface="+mn-ea"/>
                <a:sym typeface="+mn-lt"/>
              </a:rPr>
              <a:t>（</a:t>
            </a:r>
            <a:r>
              <a:rPr lang="en-US" altLang="zh-CN" sz="2400" dirty="0">
                <a:solidFill>
                  <a:srgbClr val="0070C0"/>
                </a:solidFill>
                <a:cs typeface="+mn-ea"/>
                <a:sym typeface="+mn-lt"/>
              </a:rPr>
              <a:t>1</a:t>
            </a:r>
            <a:r>
              <a:rPr lang="zh-CN" altLang="en-US" sz="2400" dirty="0">
                <a:solidFill>
                  <a:srgbClr val="0070C0"/>
                </a:solidFill>
                <a:cs typeface="+mn-ea"/>
                <a:sym typeface="+mn-lt"/>
              </a:rPr>
              <a:t>）顺序存储结构</a:t>
            </a:r>
            <a:endParaRPr lang="zh-CN" altLang="en-US" sz="2400" dirty="0">
              <a:solidFill>
                <a:srgbClr val="0070C0"/>
              </a:solidFill>
              <a:cs typeface="+mn-ea"/>
              <a:sym typeface="+mn-lt"/>
            </a:endParaRPr>
          </a:p>
          <a:p>
            <a:pPr lvl="0">
              <a:lnSpc>
                <a:spcPct val="120000"/>
              </a:lnSpc>
            </a:pPr>
            <a:endParaRPr lang="zh-CN" altLang="en-US" sz="2400" dirty="0">
              <a:solidFill>
                <a:srgbClr val="0070C0"/>
              </a:solidFill>
              <a:cs typeface="+mn-ea"/>
              <a:sym typeface="+mn-lt"/>
            </a:endParaRPr>
          </a:p>
        </p:txBody>
      </p:sp>
      <p:grpSp>
        <p:nvGrpSpPr>
          <p:cNvPr id="30" name="组合 29"/>
          <p:cNvGrpSpPr/>
          <p:nvPr/>
        </p:nvGrpSpPr>
        <p:grpSpPr>
          <a:xfrm>
            <a:off x="806997" y="2464218"/>
            <a:ext cx="10653165" cy="3648316"/>
            <a:chOff x="1584402" y="1903846"/>
            <a:chExt cx="9062674" cy="3823037"/>
          </a:xfrm>
        </p:grpSpPr>
        <p:grpSp>
          <p:nvGrpSpPr>
            <p:cNvPr id="31" name="组合 30"/>
            <p:cNvGrpSpPr/>
            <p:nvPr/>
          </p:nvGrpSpPr>
          <p:grpSpPr>
            <a:xfrm>
              <a:off x="1584402" y="3589771"/>
              <a:ext cx="9062674" cy="2137112"/>
              <a:chOff x="1584402" y="3589771"/>
              <a:chExt cx="9062674" cy="2137112"/>
            </a:xfrm>
          </p:grpSpPr>
          <p:sp>
            <p:nvSpPr>
              <p:cNvPr id="42" name="任意多边形: 形状 41"/>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梯形 42"/>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梯形 43"/>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7" name="任意多边形: 形状 46"/>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形状 47"/>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48"/>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1"/>
            <p:cNvGrpSpPr/>
            <p:nvPr/>
          </p:nvGrpSpPr>
          <p:grpSpPr>
            <a:xfrm flipH="1" flipV="1">
              <a:off x="1584402" y="1903846"/>
              <a:ext cx="9062674" cy="2137112"/>
              <a:chOff x="1584402" y="3589771"/>
              <a:chExt cx="9062674" cy="2137112"/>
            </a:xfrm>
          </p:grpSpPr>
          <p:sp>
            <p:nvSpPr>
              <p:cNvPr id="33" name="任意多边形: 形状 3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梯形 3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梯形 3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8" name="任意多边形: 形状 3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形状 3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3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51" name="组合 9"/>
          <p:cNvGrpSpPr/>
          <p:nvPr/>
        </p:nvGrpSpPr>
        <p:grpSpPr>
          <a:xfrm>
            <a:off x="672329" y="535651"/>
            <a:ext cx="3565799" cy="876848"/>
            <a:chOff x="326687" y="247818"/>
            <a:chExt cx="4861582" cy="725466"/>
          </a:xfrm>
        </p:grpSpPr>
        <p:sp>
          <p:nvSpPr>
            <p:cNvPr id="52"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数据的存储结构</a:t>
              </a:r>
              <a:endParaRPr lang="zh-CN" altLang="en-US" sz="2400" kern="0" dirty="0">
                <a:solidFill>
                  <a:srgbClr val="0070C0"/>
                </a:solidFill>
                <a:cs typeface="+mn-ea"/>
                <a:sym typeface="+mn-lt"/>
              </a:endParaRPr>
            </a:p>
          </p:txBody>
        </p:sp>
        <p:grpSp>
          <p:nvGrpSpPr>
            <p:cNvPr id="53" name="组合 11"/>
            <p:cNvGrpSpPr/>
            <p:nvPr/>
          </p:nvGrpSpPr>
          <p:grpSpPr>
            <a:xfrm>
              <a:off x="326687" y="247818"/>
              <a:ext cx="4861582" cy="725466"/>
              <a:chOff x="326687" y="247818"/>
              <a:chExt cx="4861582" cy="725466"/>
            </a:xfrm>
          </p:grpSpPr>
          <p:grpSp>
            <p:nvGrpSpPr>
              <p:cNvPr id="54" name="组合 12"/>
              <p:cNvGrpSpPr/>
              <p:nvPr/>
            </p:nvGrpSpPr>
            <p:grpSpPr>
              <a:xfrm>
                <a:off x="349799" y="247818"/>
                <a:ext cx="4791980" cy="261575"/>
                <a:chOff x="349799" y="247818"/>
                <a:chExt cx="4791980" cy="261575"/>
              </a:xfrm>
            </p:grpSpPr>
            <p:cxnSp>
              <p:nvCxnSpPr>
                <p:cNvPr id="70"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75"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55" name="组合 13"/>
              <p:cNvGrpSpPr/>
              <p:nvPr/>
            </p:nvGrpSpPr>
            <p:grpSpPr>
              <a:xfrm>
                <a:off x="349799" y="711709"/>
                <a:ext cx="4815092" cy="261575"/>
                <a:chOff x="358852" y="925118"/>
                <a:chExt cx="4815092" cy="261575"/>
              </a:xfrm>
            </p:grpSpPr>
            <p:cxnSp>
              <p:nvCxnSpPr>
                <p:cNvPr id="63"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69"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56" name="组合 14"/>
              <p:cNvGrpSpPr/>
              <p:nvPr/>
            </p:nvGrpSpPr>
            <p:grpSpPr>
              <a:xfrm>
                <a:off x="5138963" y="489126"/>
                <a:ext cx="49306" cy="329693"/>
                <a:chOff x="5138963" y="489126"/>
                <a:chExt cx="49306" cy="329693"/>
              </a:xfrm>
            </p:grpSpPr>
            <p:sp>
              <p:nvSpPr>
                <p:cNvPr id="61"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2"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58" name="组合 15"/>
              <p:cNvGrpSpPr/>
              <p:nvPr/>
            </p:nvGrpSpPr>
            <p:grpSpPr>
              <a:xfrm>
                <a:off x="326687" y="399838"/>
                <a:ext cx="49306" cy="329693"/>
                <a:chOff x="5138963" y="489126"/>
                <a:chExt cx="49306" cy="329693"/>
              </a:xfrm>
            </p:grpSpPr>
            <p:sp>
              <p:nvSpPr>
                <p:cNvPr id="59"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0"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left)">
                                      <p:cBhvr>
                                        <p:cTn id="15" dur="500"/>
                                        <p:tgtEl>
                                          <p:spTgt spid="30"/>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2" name="组合 9"/>
          <p:cNvGrpSpPr/>
          <p:nvPr/>
        </p:nvGrpSpPr>
        <p:grpSpPr>
          <a:xfrm>
            <a:off x="672329" y="535651"/>
            <a:ext cx="3565799" cy="876848"/>
            <a:chOff x="326687" y="247818"/>
            <a:chExt cx="4861582" cy="725466"/>
          </a:xfrm>
        </p:grpSpPr>
        <p:sp>
          <p:nvSpPr>
            <p:cNvPr id="74"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数据的存储结构</a:t>
              </a:r>
              <a:endParaRPr lang="zh-CN" altLang="en-US" sz="2400" kern="0" dirty="0">
                <a:solidFill>
                  <a:srgbClr val="0070C0"/>
                </a:solidFill>
                <a:cs typeface="+mn-ea"/>
                <a:sym typeface="+mn-lt"/>
              </a:endParaRPr>
            </a:p>
          </p:txBody>
        </p:sp>
        <p:grpSp>
          <p:nvGrpSpPr>
            <p:cNvPr id="75" name="组合 11"/>
            <p:cNvGrpSpPr/>
            <p:nvPr/>
          </p:nvGrpSpPr>
          <p:grpSpPr>
            <a:xfrm>
              <a:off x="326687" y="247818"/>
              <a:ext cx="4861582" cy="725466"/>
              <a:chOff x="326687" y="247818"/>
              <a:chExt cx="4861582" cy="725466"/>
            </a:xfrm>
          </p:grpSpPr>
          <p:grpSp>
            <p:nvGrpSpPr>
              <p:cNvPr id="76" name="组合 12"/>
              <p:cNvGrpSpPr/>
              <p:nvPr/>
            </p:nvGrpSpPr>
            <p:grpSpPr>
              <a:xfrm>
                <a:off x="349799" y="247818"/>
                <a:ext cx="4791980" cy="261575"/>
                <a:chOff x="349799" y="247818"/>
                <a:chExt cx="4791980" cy="261575"/>
              </a:xfrm>
            </p:grpSpPr>
            <p:cxnSp>
              <p:nvCxnSpPr>
                <p:cNvPr id="91"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5"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96"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77" name="组合 13"/>
              <p:cNvGrpSpPr/>
              <p:nvPr/>
            </p:nvGrpSpPr>
            <p:grpSpPr>
              <a:xfrm>
                <a:off x="349799" y="711709"/>
                <a:ext cx="4815092" cy="261575"/>
                <a:chOff x="358852" y="925118"/>
                <a:chExt cx="4815092" cy="261575"/>
              </a:xfrm>
            </p:grpSpPr>
            <p:cxnSp>
              <p:nvCxnSpPr>
                <p:cNvPr id="84"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5"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8"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9"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90"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78" name="组合 14"/>
              <p:cNvGrpSpPr/>
              <p:nvPr/>
            </p:nvGrpSpPr>
            <p:grpSpPr>
              <a:xfrm>
                <a:off x="5138963" y="489126"/>
                <a:ext cx="49306" cy="329693"/>
                <a:chOff x="5138963" y="489126"/>
                <a:chExt cx="49306" cy="329693"/>
              </a:xfrm>
            </p:grpSpPr>
            <p:sp>
              <p:nvSpPr>
                <p:cNvPr id="82"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83"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79" name="组合 15"/>
              <p:cNvGrpSpPr/>
              <p:nvPr/>
            </p:nvGrpSpPr>
            <p:grpSpPr>
              <a:xfrm>
                <a:off x="326687" y="399838"/>
                <a:ext cx="49306" cy="329693"/>
                <a:chOff x="5138963" y="489126"/>
                <a:chExt cx="49306" cy="329693"/>
              </a:xfrm>
            </p:grpSpPr>
            <p:sp>
              <p:nvSpPr>
                <p:cNvPr id="80"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81"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
        <p:nvSpPr>
          <p:cNvPr id="97" name="矩形 1"/>
          <p:cNvSpPr/>
          <p:nvPr/>
        </p:nvSpPr>
        <p:spPr>
          <a:xfrm>
            <a:off x="756543" y="1703130"/>
            <a:ext cx="2800767" cy="978729"/>
          </a:xfrm>
          <a:prstGeom prst="rect">
            <a:avLst/>
          </a:prstGeom>
        </p:spPr>
        <p:txBody>
          <a:bodyPr wrap="none">
            <a:spAutoFit/>
          </a:bodyPr>
          <a:lstStyle/>
          <a:p>
            <a:pPr lvl="0">
              <a:lnSpc>
                <a:spcPct val="120000"/>
              </a:lnSpc>
            </a:pPr>
            <a:r>
              <a:rPr lang="zh-CN" altLang="en-US" sz="2400" dirty="0">
                <a:solidFill>
                  <a:srgbClr val="0070C0"/>
                </a:solidFill>
                <a:cs typeface="+mn-ea"/>
                <a:sym typeface="+mn-lt"/>
              </a:rPr>
              <a:t>（</a:t>
            </a:r>
            <a:r>
              <a:rPr lang="en-US" altLang="zh-CN" sz="2400" dirty="0">
                <a:solidFill>
                  <a:srgbClr val="0070C0"/>
                </a:solidFill>
                <a:cs typeface="+mn-ea"/>
                <a:sym typeface="+mn-lt"/>
              </a:rPr>
              <a:t>2</a:t>
            </a:r>
            <a:r>
              <a:rPr lang="zh-CN" altLang="en-US" sz="2400" dirty="0">
                <a:solidFill>
                  <a:srgbClr val="0070C0"/>
                </a:solidFill>
                <a:cs typeface="+mn-ea"/>
                <a:sym typeface="+mn-lt"/>
              </a:rPr>
              <a:t>）链式存储结构</a:t>
            </a:r>
            <a:endParaRPr lang="zh-CN" altLang="en-US" sz="2400" dirty="0">
              <a:solidFill>
                <a:srgbClr val="0070C0"/>
              </a:solidFill>
              <a:cs typeface="+mn-ea"/>
              <a:sym typeface="+mn-lt"/>
            </a:endParaRPr>
          </a:p>
          <a:p>
            <a:pPr lvl="0">
              <a:lnSpc>
                <a:spcPct val="120000"/>
              </a:lnSpc>
            </a:pPr>
            <a:endParaRPr lang="zh-CN" altLang="en-US" sz="2400" dirty="0">
              <a:solidFill>
                <a:srgbClr val="0070C0"/>
              </a:solidFill>
              <a:cs typeface="+mn-ea"/>
              <a:sym typeface="+mn-lt"/>
            </a:endParaRPr>
          </a:p>
        </p:txBody>
      </p:sp>
      <p:grpSp>
        <p:nvGrpSpPr>
          <p:cNvPr id="98" name="组合 3"/>
          <p:cNvGrpSpPr/>
          <p:nvPr/>
        </p:nvGrpSpPr>
        <p:grpSpPr>
          <a:xfrm>
            <a:off x="1260817" y="2192494"/>
            <a:ext cx="9924656" cy="3615603"/>
            <a:chOff x="3072309" y="2913847"/>
            <a:chExt cx="5729288" cy="2416867"/>
          </a:xfrm>
        </p:grpSpPr>
        <p:sp>
          <p:nvSpPr>
            <p:cNvPr id="99" name="矩形 4"/>
            <p:cNvSpPr/>
            <p:nvPr/>
          </p:nvSpPr>
          <p:spPr>
            <a:xfrm>
              <a:off x="3292278" y="3110782"/>
              <a:ext cx="5265024" cy="1913333"/>
            </a:xfrm>
            <a:prstGeom prst="rect">
              <a:avLst/>
            </a:prstGeom>
          </p:spPr>
          <p:txBody>
            <a:bodyPr wrap="square">
              <a:spAutoFit/>
            </a:bodyPr>
            <a:lstStyle/>
            <a:p>
              <a:pPr>
                <a:lnSpc>
                  <a:spcPct val="150000"/>
                </a:lnSpc>
              </a:pPr>
              <a:r>
                <a:rPr lang="zh-CN" altLang="en-US" sz="2400" dirty="0">
                  <a:cs typeface="+mn-ea"/>
                  <a:sym typeface="+mn-lt"/>
                </a:rPr>
                <a:t>各个数据元素的存储位置可以随意，不要求逻辑上相邻的数据元素在物理位置上也相邻，结点间的逻辑关系由附加的指针域来表示。这样的存储结构称为</a:t>
              </a:r>
              <a:r>
                <a:rPr lang="zh-CN" altLang="en-US" sz="2400" dirty="0">
                  <a:solidFill>
                    <a:srgbClr val="FF0000"/>
                  </a:solidFill>
                  <a:cs typeface="+mn-ea"/>
                  <a:sym typeface="+mn-lt"/>
                </a:rPr>
                <a:t>链式存储结构</a:t>
              </a:r>
              <a:r>
                <a:rPr lang="zh-CN" altLang="en-US" sz="2400" dirty="0">
                  <a:cs typeface="+mn-ea"/>
                  <a:sym typeface="+mn-lt"/>
                </a:rPr>
                <a:t>。该方法既可用于线性的数据结构，也可用于非线性的数据结构。链式存储结构适合于表示因经常进行插入、删除等操作而频繁发生动态变化的数据结构。</a:t>
              </a:r>
              <a:endParaRPr lang="zh-CN" altLang="en-US" sz="2400" dirty="0">
                <a:cs typeface="+mn-ea"/>
                <a:sym typeface="+mn-lt"/>
              </a:endParaRPr>
            </a:p>
          </p:txBody>
        </p:sp>
        <p:grpSp>
          <p:nvGrpSpPr>
            <p:cNvPr id="100" name="组合 5"/>
            <p:cNvGrpSpPr/>
            <p:nvPr/>
          </p:nvGrpSpPr>
          <p:grpSpPr>
            <a:xfrm>
              <a:off x="3072309" y="2913847"/>
              <a:ext cx="5729288" cy="2416867"/>
              <a:chOff x="1584402" y="1903846"/>
              <a:chExt cx="9062674" cy="3823037"/>
            </a:xfrm>
          </p:grpSpPr>
          <p:grpSp>
            <p:nvGrpSpPr>
              <p:cNvPr id="101" name="组合 6"/>
              <p:cNvGrpSpPr/>
              <p:nvPr/>
            </p:nvGrpSpPr>
            <p:grpSpPr>
              <a:xfrm>
                <a:off x="1584402" y="3589771"/>
                <a:ext cx="9062674" cy="2137112"/>
                <a:chOff x="1584402" y="3589771"/>
                <a:chExt cx="9062674" cy="2137112"/>
              </a:xfrm>
            </p:grpSpPr>
            <p:sp>
              <p:nvSpPr>
                <p:cNvPr id="112" name="任意多边形: 形状 1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3"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4"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5"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6"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117"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8"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9"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20"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102" name="组合 7"/>
              <p:cNvGrpSpPr/>
              <p:nvPr/>
            </p:nvGrpSpPr>
            <p:grpSpPr>
              <a:xfrm flipH="1" flipV="1">
                <a:off x="1584402" y="1903846"/>
                <a:ext cx="9062674" cy="2137112"/>
                <a:chOff x="1584402" y="3589771"/>
                <a:chExt cx="9062674" cy="2137112"/>
              </a:xfrm>
            </p:grpSpPr>
            <p:sp>
              <p:nvSpPr>
                <p:cNvPr id="103" name="任意多边形: 形状 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04" name="梯形 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05" name="梯形 1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06" name="梯形 4"/>
                <p:cNvSpPr/>
                <p:nvPr/>
              </p:nvSpPr>
              <p:spPr>
                <a:xfrm rot="2863949" flipV="1">
                  <a:off x="1535994" y="5384499"/>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07" name="椭圆 1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108" name="任意多边形: 形状 1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09" name="任意多边形: 形状 1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0"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1"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wipe(left)">
                                      <p:cBhvr>
                                        <p:cTn id="7" dur="500"/>
                                        <p:tgtEl>
                                          <p:spTgt spid="7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97"/>
                                        </p:tgtEl>
                                        <p:attrNameLst>
                                          <p:attrName>style.visibility</p:attrName>
                                        </p:attrNameLst>
                                      </p:cBhvr>
                                      <p:to>
                                        <p:strVal val="visible"/>
                                      </p:to>
                                    </p:set>
                                    <p:animEffect transition="in" filter="wipe(left)">
                                      <p:cBhvr>
                                        <p:cTn id="11" dur="500"/>
                                        <p:tgtEl>
                                          <p:spTgt spid="97"/>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98"/>
                                        </p:tgtEl>
                                        <p:attrNameLst>
                                          <p:attrName>style.visibility</p:attrName>
                                        </p:attrNameLst>
                                      </p:cBhvr>
                                      <p:to>
                                        <p:strVal val="visible"/>
                                      </p:to>
                                    </p:set>
                                    <p:animEffect transition="in" filter="wipe(left)">
                                      <p:cBhvr>
                                        <p:cTn id="15"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56543" y="1703130"/>
            <a:ext cx="2800767" cy="940066"/>
          </a:xfrm>
          <a:prstGeom prst="rect">
            <a:avLst/>
          </a:prstGeom>
        </p:spPr>
        <p:txBody>
          <a:bodyPr wrap="none">
            <a:spAutoFit/>
          </a:bodyPr>
          <a:lstStyle/>
          <a:p>
            <a:pPr lvl="0">
              <a:lnSpc>
                <a:spcPct val="120000"/>
              </a:lnSpc>
            </a:pPr>
            <a:r>
              <a:rPr lang="zh-CN" altLang="en-US" sz="2400" dirty="0">
                <a:solidFill>
                  <a:srgbClr val="0070C0"/>
                </a:solidFill>
                <a:cs typeface="+mn-ea"/>
                <a:sym typeface="+mn-lt"/>
              </a:rPr>
              <a:t>（</a:t>
            </a:r>
            <a:r>
              <a:rPr lang="en-US" altLang="zh-CN" sz="2400" dirty="0">
                <a:solidFill>
                  <a:srgbClr val="0070C0"/>
                </a:solidFill>
                <a:cs typeface="+mn-ea"/>
                <a:sym typeface="+mn-lt"/>
              </a:rPr>
              <a:t>3</a:t>
            </a:r>
            <a:r>
              <a:rPr lang="zh-CN" altLang="en-US" sz="2400" dirty="0">
                <a:solidFill>
                  <a:srgbClr val="0070C0"/>
                </a:solidFill>
                <a:cs typeface="+mn-ea"/>
                <a:sym typeface="+mn-lt"/>
              </a:rPr>
              <a:t>）索引存储结构</a:t>
            </a:r>
            <a:endParaRPr lang="zh-CN" altLang="en-US" sz="2400" dirty="0">
              <a:solidFill>
                <a:srgbClr val="0070C0"/>
              </a:solidFill>
              <a:cs typeface="+mn-ea"/>
              <a:sym typeface="+mn-lt"/>
            </a:endParaRPr>
          </a:p>
          <a:p>
            <a:pPr lvl="0">
              <a:lnSpc>
                <a:spcPct val="120000"/>
              </a:lnSpc>
            </a:pPr>
            <a:endParaRPr lang="zh-CN" altLang="en-US" sz="2400" dirty="0">
              <a:solidFill>
                <a:srgbClr val="0070C0"/>
              </a:solidFill>
              <a:cs typeface="+mn-ea"/>
              <a:sym typeface="+mn-lt"/>
            </a:endParaRPr>
          </a:p>
        </p:txBody>
      </p:sp>
      <p:grpSp>
        <p:nvGrpSpPr>
          <p:cNvPr id="4" name="组合 3"/>
          <p:cNvGrpSpPr/>
          <p:nvPr/>
        </p:nvGrpSpPr>
        <p:grpSpPr>
          <a:xfrm>
            <a:off x="1066642" y="2179466"/>
            <a:ext cx="9924656" cy="3254180"/>
            <a:chOff x="3072309" y="2913847"/>
            <a:chExt cx="5729288" cy="2416867"/>
          </a:xfrm>
        </p:grpSpPr>
        <p:sp>
          <p:nvSpPr>
            <p:cNvPr id="5" name="矩形 4"/>
            <p:cNvSpPr/>
            <p:nvPr/>
          </p:nvSpPr>
          <p:spPr>
            <a:xfrm>
              <a:off x="3259501" y="3210303"/>
              <a:ext cx="5265024" cy="1686335"/>
            </a:xfrm>
            <a:prstGeom prst="rect">
              <a:avLst/>
            </a:prstGeom>
          </p:spPr>
          <p:txBody>
            <a:bodyPr wrap="square">
              <a:spAutoFit/>
            </a:bodyPr>
            <a:lstStyle/>
            <a:p>
              <a:pPr algn="just">
                <a:lnSpc>
                  <a:spcPct val="120000"/>
                </a:lnSpc>
              </a:pPr>
              <a:r>
                <a:rPr lang="zh-CN" altLang="en-US" sz="2400" dirty="0">
                  <a:cs typeface="+mn-ea"/>
                  <a:sym typeface="+mn-lt"/>
                </a:rPr>
                <a:t>索引存储结构是顺序存储结构的一种推广，用于大小不等的数据结点的顺序存储。所有数据元素按顺序存储方式存放，此外增设一个索引表，表中的索引项一般形式是：（关键字，地址），关键字是能唯一标识一个结点的那个（些）数据项，地址是该结点的存储位置。这样的存储结构称为索引存储结构。</a:t>
              </a:r>
              <a:endParaRPr lang="zh-CN" altLang="en-US" sz="2400" dirty="0">
                <a:cs typeface="+mn-ea"/>
                <a:sym typeface="+mn-lt"/>
              </a:endParaRPr>
            </a:p>
          </p:txBody>
        </p:sp>
        <p:grpSp>
          <p:nvGrpSpPr>
            <p:cNvPr id="6" name="组合 5"/>
            <p:cNvGrpSpPr/>
            <p:nvPr/>
          </p:nvGrpSpPr>
          <p:grpSpPr>
            <a:xfrm>
              <a:off x="3072309" y="2913847"/>
              <a:ext cx="5729288" cy="2416867"/>
              <a:chOff x="1584402" y="1903846"/>
              <a:chExt cx="9062674" cy="3823037"/>
            </a:xfrm>
          </p:grpSpPr>
          <p:grpSp>
            <p:nvGrpSpPr>
              <p:cNvPr id="7" name="组合 6"/>
              <p:cNvGrpSpPr/>
              <p:nvPr/>
            </p:nvGrpSpPr>
            <p:grpSpPr>
              <a:xfrm>
                <a:off x="1584402" y="3589771"/>
                <a:ext cx="9062674" cy="2137112"/>
                <a:chOff x="1584402" y="3589771"/>
                <a:chExt cx="9062674" cy="2137112"/>
              </a:xfrm>
            </p:grpSpPr>
            <p:sp>
              <p:nvSpPr>
                <p:cNvPr id="19" name="任意多边形: 形状 1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0"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1"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2"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3"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24"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5"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6"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7"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8" name="组合 7"/>
              <p:cNvGrpSpPr/>
              <p:nvPr/>
            </p:nvGrpSpPr>
            <p:grpSpPr>
              <a:xfrm flipH="1" flipV="1">
                <a:off x="1584402" y="1903846"/>
                <a:ext cx="9062674" cy="2137112"/>
                <a:chOff x="1584402" y="3589771"/>
                <a:chExt cx="9062674" cy="2137112"/>
              </a:xfrm>
            </p:grpSpPr>
            <p:sp>
              <p:nvSpPr>
                <p:cNvPr id="9" name="任意多边形: 形状 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0" name="梯形 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 name="梯形 1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2"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3" name="椭圆 1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14" name="任意多边形: 形状 1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5" name="任意多边形: 形状 1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7"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8"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52" name="组合 9"/>
          <p:cNvGrpSpPr/>
          <p:nvPr/>
        </p:nvGrpSpPr>
        <p:grpSpPr>
          <a:xfrm>
            <a:off x="672329" y="535651"/>
            <a:ext cx="3565799" cy="876848"/>
            <a:chOff x="326687" y="247818"/>
            <a:chExt cx="4861582" cy="725466"/>
          </a:xfrm>
        </p:grpSpPr>
        <p:sp>
          <p:nvSpPr>
            <p:cNvPr id="53"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数据的存储结构</a:t>
              </a:r>
              <a:endParaRPr lang="zh-CN" altLang="en-US" sz="2400" kern="0" dirty="0">
                <a:solidFill>
                  <a:srgbClr val="0070C0"/>
                </a:solidFill>
                <a:cs typeface="+mn-ea"/>
                <a:sym typeface="+mn-lt"/>
              </a:endParaRPr>
            </a:p>
          </p:txBody>
        </p:sp>
        <p:grpSp>
          <p:nvGrpSpPr>
            <p:cNvPr id="54" name="组合 11"/>
            <p:cNvGrpSpPr/>
            <p:nvPr/>
          </p:nvGrpSpPr>
          <p:grpSpPr>
            <a:xfrm>
              <a:off x="326687" y="247818"/>
              <a:ext cx="4861582" cy="725466"/>
              <a:chOff x="326687" y="247818"/>
              <a:chExt cx="4861582" cy="725466"/>
            </a:xfrm>
          </p:grpSpPr>
          <p:grpSp>
            <p:nvGrpSpPr>
              <p:cNvPr id="55" name="组合 12"/>
              <p:cNvGrpSpPr/>
              <p:nvPr/>
            </p:nvGrpSpPr>
            <p:grpSpPr>
              <a:xfrm>
                <a:off x="349799" y="247818"/>
                <a:ext cx="4791980" cy="261575"/>
                <a:chOff x="349799" y="247818"/>
                <a:chExt cx="4791980" cy="261575"/>
              </a:xfrm>
            </p:grpSpPr>
            <p:cxnSp>
              <p:nvCxnSpPr>
                <p:cNvPr id="70"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75"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56" name="组合 13"/>
              <p:cNvGrpSpPr/>
              <p:nvPr/>
            </p:nvGrpSpPr>
            <p:grpSpPr>
              <a:xfrm>
                <a:off x="349799" y="711709"/>
                <a:ext cx="4815092" cy="261575"/>
                <a:chOff x="358852" y="925118"/>
                <a:chExt cx="4815092" cy="261575"/>
              </a:xfrm>
            </p:grpSpPr>
            <p:cxnSp>
              <p:nvCxnSpPr>
                <p:cNvPr id="63"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69"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57" name="组合 14"/>
              <p:cNvGrpSpPr/>
              <p:nvPr/>
            </p:nvGrpSpPr>
            <p:grpSpPr>
              <a:xfrm>
                <a:off x="5138963" y="489126"/>
                <a:ext cx="49306" cy="329693"/>
                <a:chOff x="5138963" y="489126"/>
                <a:chExt cx="49306" cy="329693"/>
              </a:xfrm>
            </p:grpSpPr>
            <p:sp>
              <p:nvSpPr>
                <p:cNvPr id="61"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2"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58" name="组合 15"/>
              <p:cNvGrpSpPr/>
              <p:nvPr/>
            </p:nvGrpSpPr>
            <p:grpSpPr>
              <a:xfrm>
                <a:off x="326687" y="399838"/>
                <a:ext cx="49306" cy="329693"/>
                <a:chOff x="5138963" y="489126"/>
                <a:chExt cx="49306" cy="329693"/>
              </a:xfrm>
            </p:grpSpPr>
            <p:sp>
              <p:nvSpPr>
                <p:cNvPr id="59"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0"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500"/>
                                        <p:tgtEl>
                                          <p:spTgt spid="5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625957" y="1859481"/>
            <a:ext cx="2791008" cy="940066"/>
          </a:xfrm>
          <a:prstGeom prst="rect">
            <a:avLst/>
          </a:prstGeom>
        </p:spPr>
        <p:txBody>
          <a:bodyPr wrap="square">
            <a:spAutoFit/>
          </a:bodyPr>
          <a:lstStyle/>
          <a:p>
            <a:pPr lvl="0">
              <a:lnSpc>
                <a:spcPct val="120000"/>
              </a:lnSpc>
            </a:pPr>
            <a:r>
              <a:rPr lang="zh-CN" altLang="en-US" sz="2400" dirty="0">
                <a:solidFill>
                  <a:srgbClr val="0070C0"/>
                </a:solidFill>
                <a:cs typeface="+mn-ea"/>
                <a:sym typeface="+mn-lt"/>
              </a:rPr>
              <a:t>（</a:t>
            </a:r>
            <a:r>
              <a:rPr lang="en-US" altLang="zh-CN" sz="2400" dirty="0">
                <a:solidFill>
                  <a:srgbClr val="0070C0"/>
                </a:solidFill>
                <a:cs typeface="+mn-ea"/>
                <a:sym typeface="+mn-lt"/>
              </a:rPr>
              <a:t>4</a:t>
            </a:r>
            <a:r>
              <a:rPr lang="zh-CN" altLang="en-US" sz="2400" dirty="0">
                <a:solidFill>
                  <a:srgbClr val="0070C0"/>
                </a:solidFill>
                <a:cs typeface="+mn-ea"/>
                <a:sym typeface="+mn-lt"/>
              </a:rPr>
              <a:t>）散列存储结构</a:t>
            </a:r>
            <a:endParaRPr lang="zh-CN" altLang="en-US" sz="2400" dirty="0">
              <a:solidFill>
                <a:srgbClr val="0070C0"/>
              </a:solidFill>
              <a:cs typeface="+mn-ea"/>
              <a:sym typeface="+mn-lt"/>
            </a:endParaRPr>
          </a:p>
          <a:p>
            <a:pPr lvl="0">
              <a:lnSpc>
                <a:spcPct val="120000"/>
              </a:lnSpc>
            </a:pPr>
            <a:endParaRPr lang="zh-CN" altLang="en-US" sz="2400" dirty="0">
              <a:solidFill>
                <a:srgbClr val="0070C0"/>
              </a:solidFill>
              <a:cs typeface="+mn-ea"/>
              <a:sym typeface="+mn-lt"/>
            </a:endParaRPr>
          </a:p>
        </p:txBody>
      </p:sp>
      <p:grpSp>
        <p:nvGrpSpPr>
          <p:cNvPr id="32" name="组合 9"/>
          <p:cNvGrpSpPr/>
          <p:nvPr/>
        </p:nvGrpSpPr>
        <p:grpSpPr>
          <a:xfrm>
            <a:off x="672329" y="535651"/>
            <a:ext cx="3565799" cy="876848"/>
            <a:chOff x="326687" y="247818"/>
            <a:chExt cx="4861582" cy="725466"/>
          </a:xfrm>
        </p:grpSpPr>
        <p:sp>
          <p:nvSpPr>
            <p:cNvPr id="33" name="文本框 10"/>
            <p:cNvSpPr txBox="1"/>
            <p:nvPr/>
          </p:nvSpPr>
          <p:spPr bwMode="auto">
            <a:xfrm>
              <a:off x="1129027" y="412162"/>
              <a:ext cx="3337423"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数据的存储结构</a:t>
              </a:r>
              <a:endParaRPr lang="zh-CN" altLang="en-US" sz="2400" kern="0" dirty="0">
                <a:solidFill>
                  <a:srgbClr val="0070C0"/>
                </a:solidFill>
                <a:cs typeface="+mn-ea"/>
                <a:sym typeface="+mn-lt"/>
              </a:endParaRPr>
            </a:p>
          </p:txBody>
        </p:sp>
        <p:grpSp>
          <p:nvGrpSpPr>
            <p:cNvPr id="34" name="组合 11"/>
            <p:cNvGrpSpPr/>
            <p:nvPr/>
          </p:nvGrpSpPr>
          <p:grpSpPr>
            <a:xfrm>
              <a:off x="326687" y="247818"/>
              <a:ext cx="4861582" cy="725466"/>
              <a:chOff x="326687" y="247818"/>
              <a:chExt cx="4861582" cy="725466"/>
            </a:xfrm>
          </p:grpSpPr>
          <p:grpSp>
            <p:nvGrpSpPr>
              <p:cNvPr id="35" name="组合 12"/>
              <p:cNvGrpSpPr/>
              <p:nvPr/>
            </p:nvGrpSpPr>
            <p:grpSpPr>
              <a:xfrm>
                <a:off x="349799" y="247818"/>
                <a:ext cx="4791980" cy="261575"/>
                <a:chOff x="349799" y="247818"/>
                <a:chExt cx="4791980" cy="261575"/>
              </a:xfrm>
            </p:grpSpPr>
            <p:cxnSp>
              <p:nvCxnSpPr>
                <p:cNvPr id="52" name="直接连接符 2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3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3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3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6" name="任意多边形: 形状 3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7" name="任意多边形: 形状 4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6" name="组合 13"/>
              <p:cNvGrpSpPr/>
              <p:nvPr/>
            </p:nvGrpSpPr>
            <p:grpSpPr>
              <a:xfrm>
                <a:off x="349799" y="711709"/>
                <a:ext cx="4815092" cy="261575"/>
                <a:chOff x="358852" y="925118"/>
                <a:chExt cx="4815092" cy="261575"/>
              </a:xfrm>
            </p:grpSpPr>
            <p:cxnSp>
              <p:nvCxnSpPr>
                <p:cNvPr id="45" name="直接连接符 2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2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2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2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2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0" name="任意多边形: 形状 2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51" name="任意多边形: 形状 26"/>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7" name="组合 14"/>
              <p:cNvGrpSpPr/>
              <p:nvPr/>
            </p:nvGrpSpPr>
            <p:grpSpPr>
              <a:xfrm>
                <a:off x="5138963" y="489126"/>
                <a:ext cx="49306" cy="329693"/>
                <a:chOff x="5138963" y="489126"/>
                <a:chExt cx="49306" cy="329693"/>
              </a:xfrm>
            </p:grpSpPr>
            <p:sp>
              <p:nvSpPr>
                <p:cNvPr id="41" name="椭圆 1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4" name="椭圆 1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8" name="组合 15"/>
              <p:cNvGrpSpPr/>
              <p:nvPr/>
            </p:nvGrpSpPr>
            <p:grpSpPr>
              <a:xfrm>
                <a:off x="326687" y="399838"/>
                <a:ext cx="49306" cy="329693"/>
                <a:chOff x="5138963" y="489126"/>
                <a:chExt cx="49306" cy="329693"/>
              </a:xfrm>
            </p:grpSpPr>
            <p:sp>
              <p:nvSpPr>
                <p:cNvPr id="39"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0"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58" name="组合 3"/>
          <p:cNvGrpSpPr/>
          <p:nvPr/>
        </p:nvGrpSpPr>
        <p:grpSpPr>
          <a:xfrm>
            <a:off x="1121822" y="3046852"/>
            <a:ext cx="9932148" cy="2204332"/>
            <a:chOff x="3067984" y="2913847"/>
            <a:chExt cx="5733613" cy="2416867"/>
          </a:xfrm>
        </p:grpSpPr>
        <p:sp>
          <p:nvSpPr>
            <p:cNvPr id="59" name="矩形 4"/>
            <p:cNvSpPr/>
            <p:nvPr/>
          </p:nvSpPr>
          <p:spPr>
            <a:xfrm>
              <a:off x="3299128" y="3366525"/>
              <a:ext cx="5265024" cy="925249"/>
            </a:xfrm>
            <a:prstGeom prst="rect">
              <a:avLst/>
            </a:prstGeom>
          </p:spPr>
          <p:txBody>
            <a:bodyPr wrap="square">
              <a:spAutoFit/>
            </a:bodyPr>
            <a:lstStyle/>
            <a:p>
              <a:pPr>
                <a:lnSpc>
                  <a:spcPct val="120000"/>
                </a:lnSpc>
                <a:spcBef>
                  <a:spcPct val="0"/>
                </a:spcBef>
              </a:pPr>
              <a:r>
                <a:rPr lang="zh-CN" altLang="en-US" sz="2400" dirty="0">
                  <a:cs typeface="+mn-ea"/>
                  <a:sym typeface="+mn-lt"/>
                </a:rPr>
                <a:t>散列存储结构的基本思想是根据结点的关键字通过散列函数直接计算出该结点的存储地址。各数据元素均匀分布在存储区里，用散列函数指示各数据元素的存储位置。</a:t>
              </a:r>
              <a:endParaRPr lang="zh-CN" altLang="en-US" sz="2400" dirty="0">
                <a:cs typeface="+mn-ea"/>
                <a:sym typeface="+mn-lt"/>
              </a:endParaRPr>
            </a:p>
          </p:txBody>
        </p:sp>
        <p:grpSp>
          <p:nvGrpSpPr>
            <p:cNvPr id="60" name="组合 5"/>
            <p:cNvGrpSpPr/>
            <p:nvPr/>
          </p:nvGrpSpPr>
          <p:grpSpPr>
            <a:xfrm>
              <a:off x="3067984" y="2913847"/>
              <a:ext cx="5733613" cy="2416867"/>
              <a:chOff x="1577561" y="1903846"/>
              <a:chExt cx="9069515" cy="3823037"/>
            </a:xfrm>
          </p:grpSpPr>
          <p:grpSp>
            <p:nvGrpSpPr>
              <p:cNvPr id="61" name="组合 6"/>
              <p:cNvGrpSpPr/>
              <p:nvPr/>
            </p:nvGrpSpPr>
            <p:grpSpPr>
              <a:xfrm>
                <a:off x="1577561" y="3589771"/>
                <a:ext cx="9069515" cy="2137112"/>
                <a:chOff x="1577561" y="3589771"/>
                <a:chExt cx="9069515" cy="2137112"/>
              </a:xfrm>
            </p:grpSpPr>
            <p:sp>
              <p:nvSpPr>
                <p:cNvPr id="72" name="任意多边形: 形状 1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3"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4"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5" name="梯形 4"/>
                <p:cNvSpPr/>
                <p:nvPr/>
              </p:nvSpPr>
              <p:spPr>
                <a:xfrm rot="2021218" flipV="1">
                  <a:off x="1577561" y="5308230"/>
                  <a:ext cx="408147" cy="18782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77"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8"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9"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80"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62" name="组合 7"/>
              <p:cNvGrpSpPr/>
              <p:nvPr/>
            </p:nvGrpSpPr>
            <p:grpSpPr>
              <a:xfrm flipH="1" flipV="1">
                <a:off x="1584402" y="1903846"/>
                <a:ext cx="9062674" cy="2137112"/>
                <a:chOff x="1584402" y="3589771"/>
                <a:chExt cx="9062674" cy="2137112"/>
              </a:xfrm>
            </p:grpSpPr>
            <p:sp>
              <p:nvSpPr>
                <p:cNvPr id="63" name="任意多边形: 形状 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4" name="梯形 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5" name="梯形 1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6" name="梯形 4"/>
                <p:cNvSpPr/>
                <p:nvPr/>
              </p:nvSpPr>
              <p:spPr>
                <a:xfrm rot="2159004" flipV="1">
                  <a:off x="1596784" y="5339573"/>
                  <a:ext cx="374379" cy="158726"/>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7" name="椭圆 1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68" name="任意多边形: 形状 1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9" name="任意多边形: 形状 1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0"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1"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8"/>
                                        </p:tgtEl>
                                        <p:attrNameLst>
                                          <p:attrName>style.visibility</p:attrName>
                                        </p:attrNameLst>
                                      </p:cBhvr>
                                      <p:to>
                                        <p:strVal val="visible"/>
                                      </p:to>
                                    </p:set>
                                    <p:animEffect transition="in" filter="wipe(left)">
                                      <p:cBhvr>
                                        <p:cTn id="1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lnSpc>
                <a:spcPct val="120000"/>
              </a:lnSpc>
              <a:defRPr/>
            </a:pPr>
            <a:endParaRPr lang="zh-CN" altLang="en-US" kern="0" dirty="0">
              <a:latin typeface="+mn-lt"/>
              <a:ea typeface="+mn-ea"/>
              <a:cs typeface="+mn-ea"/>
              <a:sym typeface="+mn-lt"/>
            </a:endParaRPr>
          </a:p>
        </p:txBody>
      </p:sp>
      <p:grpSp>
        <p:nvGrpSpPr>
          <p:cNvPr id="8" name="组合 7"/>
          <p:cNvGrpSpPr/>
          <p:nvPr/>
        </p:nvGrpSpPr>
        <p:grpSpPr>
          <a:xfrm>
            <a:off x="549001" y="555626"/>
            <a:ext cx="4075562" cy="1121808"/>
            <a:chOff x="326687" y="247818"/>
            <a:chExt cx="5556588" cy="928135"/>
          </a:xfrm>
        </p:grpSpPr>
        <p:sp>
          <p:nvSpPr>
            <p:cNvPr id="9" name="文本框 8"/>
            <p:cNvSpPr txBox="1"/>
            <p:nvPr/>
          </p:nvSpPr>
          <p:spPr bwMode="auto">
            <a:xfrm>
              <a:off x="761957" y="398183"/>
              <a:ext cx="5121318" cy="777770"/>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数据结构的基本概念</a:t>
              </a:r>
              <a:endParaRPr lang="zh-CN" altLang="en-US" sz="2400" kern="0" dirty="0">
                <a:solidFill>
                  <a:srgbClr val="0070C0"/>
                </a:solidFill>
                <a:cs typeface="+mn-ea"/>
                <a:sym typeface="+mn-lt"/>
              </a:endParaRPr>
            </a:p>
            <a:p>
              <a:pPr defTabSz="914400" fontAlgn="auto">
                <a:lnSpc>
                  <a:spcPct val="120000"/>
                </a:lnSpc>
                <a:defRPr/>
              </a:pPr>
              <a:endParaRPr lang="zh-CN" altLang="en-US" sz="2400" kern="0" dirty="0">
                <a:solidFill>
                  <a:srgbClr val="0070C0"/>
                </a:solidFill>
                <a:cs typeface="+mn-ea"/>
                <a:sym typeface="+mn-lt"/>
              </a:endParaRPr>
            </a:p>
          </p:txBody>
        </p:sp>
        <p:grpSp>
          <p:nvGrpSpPr>
            <p:cNvPr id="10" name="组合 9"/>
            <p:cNvGrpSpPr/>
            <p:nvPr/>
          </p:nvGrpSpPr>
          <p:grpSpPr>
            <a:xfrm>
              <a:off x="326687" y="247818"/>
              <a:ext cx="4861582" cy="725466"/>
              <a:chOff x="326687" y="247818"/>
              <a:chExt cx="4861582" cy="725466"/>
            </a:xfrm>
          </p:grpSpPr>
          <p:grpSp>
            <p:nvGrpSpPr>
              <p:cNvPr id="11" name="组合 10"/>
              <p:cNvGrpSpPr/>
              <p:nvPr/>
            </p:nvGrpSpPr>
            <p:grpSpPr>
              <a:xfrm>
                <a:off x="349799" y="247818"/>
                <a:ext cx="4791980" cy="261575"/>
                <a:chOff x="349799" y="247818"/>
                <a:chExt cx="4791980" cy="261575"/>
              </a:xfrm>
            </p:grpSpPr>
            <p:cxnSp>
              <p:nvCxnSpPr>
                <p:cNvPr id="26" name="直接连接符 2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0"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31"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2" name="组合 11"/>
              <p:cNvGrpSpPr/>
              <p:nvPr/>
            </p:nvGrpSpPr>
            <p:grpSpPr>
              <a:xfrm>
                <a:off x="349799" y="711709"/>
                <a:ext cx="4815092" cy="261575"/>
                <a:chOff x="358852" y="925118"/>
                <a:chExt cx="4815092" cy="261575"/>
              </a:xfrm>
            </p:grpSpPr>
            <p:cxnSp>
              <p:nvCxnSpPr>
                <p:cNvPr id="19" name="直接连接符 1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4"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25"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3" name="组合 12"/>
              <p:cNvGrpSpPr/>
              <p:nvPr/>
            </p:nvGrpSpPr>
            <p:grpSpPr>
              <a:xfrm>
                <a:off x="5138963" y="489126"/>
                <a:ext cx="49306" cy="329693"/>
                <a:chOff x="5138963" y="489126"/>
                <a:chExt cx="49306" cy="329693"/>
              </a:xfrm>
            </p:grpSpPr>
            <p:sp>
              <p:nvSpPr>
                <p:cNvPr id="17" name="椭圆 1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8" name="椭圆 1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14" name="组合 13"/>
              <p:cNvGrpSpPr/>
              <p:nvPr/>
            </p:nvGrpSpPr>
            <p:grpSpPr>
              <a:xfrm>
                <a:off x="326687" y="399838"/>
                <a:ext cx="49306" cy="329693"/>
                <a:chOff x="5138963" y="489126"/>
                <a:chExt cx="49306" cy="329693"/>
              </a:xfrm>
            </p:grpSpPr>
            <p:sp>
              <p:nvSpPr>
                <p:cNvPr id="15" name="椭圆 1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6" name="椭圆 1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56" name="组合 55"/>
          <p:cNvGrpSpPr/>
          <p:nvPr/>
        </p:nvGrpSpPr>
        <p:grpSpPr>
          <a:xfrm>
            <a:off x="880210" y="1828763"/>
            <a:ext cx="10431580" cy="4408041"/>
            <a:chOff x="850295" y="1403110"/>
            <a:chExt cx="10431580" cy="4408041"/>
          </a:xfrm>
        </p:grpSpPr>
        <p:sp>
          <p:nvSpPr>
            <p:cNvPr id="57" name="Rectangle 3"/>
            <p:cNvSpPr txBox="1">
              <a:spLocks noChangeArrowheads="1"/>
            </p:cNvSpPr>
            <p:nvPr/>
          </p:nvSpPr>
          <p:spPr>
            <a:xfrm>
              <a:off x="1341404" y="1859789"/>
              <a:ext cx="9661343" cy="2355243"/>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zh-CN" altLang="en-US" sz="2400" dirty="0">
                  <a:cs typeface="+mn-ea"/>
                  <a:sym typeface="+mn-lt"/>
                </a:rPr>
                <a:t>信息是对现实世界中事物的存在方式或运动状态的反映，在计算机中以数据的形式存储。如何表示和处理信息是计算机科学研究的主要问题。信息的表示和组织直接关系到处理信息的程序的效率。随着应用问题的复杂化程度不断增加、信息量剧增与信息范围的拓宽，导致程序的规模越来越大，程序的结构也更加复杂。</a:t>
              </a:r>
              <a:endParaRPr lang="zh-CN" altLang="en-US" sz="2400" dirty="0">
                <a:cs typeface="+mn-ea"/>
                <a:sym typeface="+mn-lt"/>
              </a:endParaRPr>
            </a:p>
          </p:txBody>
        </p:sp>
        <p:sp>
          <p:nvSpPr>
            <p:cNvPr id="58" name="Rectangle 3"/>
            <p:cNvSpPr txBox="1">
              <a:spLocks noChangeArrowheads="1"/>
            </p:cNvSpPr>
            <p:nvPr/>
          </p:nvSpPr>
          <p:spPr>
            <a:xfrm>
              <a:off x="1364076" y="4397387"/>
              <a:ext cx="9673397" cy="111728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ct val="0"/>
                </a:spcBef>
                <a:buNone/>
              </a:pPr>
              <a:r>
                <a:rPr lang="zh-CN" altLang="en-US" sz="2400" dirty="0">
                  <a:solidFill>
                    <a:srgbClr val="0070C0"/>
                  </a:solidFill>
                  <a:latin typeface="+mn-ea"/>
                </a:rPr>
                <a:t>因此，必须面向所处理的问题，分析所包含对象的特征及各对象之间的关系，这就是</a:t>
              </a:r>
              <a:r>
                <a:rPr lang="zh-CN" altLang="en-US" sz="2400" dirty="0">
                  <a:solidFill>
                    <a:srgbClr val="FF0000"/>
                  </a:solidFill>
                  <a:latin typeface="+mn-ea"/>
                </a:rPr>
                <a:t>数据结构</a:t>
              </a:r>
              <a:r>
                <a:rPr lang="zh-CN" altLang="en-US" sz="2400" dirty="0">
                  <a:solidFill>
                    <a:srgbClr val="0070C0"/>
                  </a:solidFill>
                  <a:latin typeface="+mn-ea"/>
                </a:rPr>
                <a:t>要研究的问题。 </a:t>
              </a:r>
              <a:endParaRPr lang="zh-CN" altLang="en-US" sz="2400" dirty="0">
                <a:solidFill>
                  <a:srgbClr val="0070C0"/>
                </a:solidFill>
                <a:latin typeface="+mn-ea"/>
              </a:endParaRPr>
            </a:p>
          </p:txBody>
        </p:sp>
        <p:grpSp>
          <p:nvGrpSpPr>
            <p:cNvPr id="59" name="组合 58"/>
            <p:cNvGrpSpPr/>
            <p:nvPr/>
          </p:nvGrpSpPr>
          <p:grpSpPr>
            <a:xfrm>
              <a:off x="850295" y="1403110"/>
              <a:ext cx="10431580" cy="4408041"/>
              <a:chOff x="1584402" y="1903846"/>
              <a:chExt cx="9062674" cy="3823037"/>
            </a:xfrm>
          </p:grpSpPr>
          <p:grpSp>
            <p:nvGrpSpPr>
              <p:cNvPr id="60" name="组合 59"/>
              <p:cNvGrpSpPr/>
              <p:nvPr/>
            </p:nvGrpSpPr>
            <p:grpSpPr>
              <a:xfrm>
                <a:off x="1584402" y="3589771"/>
                <a:ext cx="9062674" cy="2137112"/>
                <a:chOff x="1584402" y="3589771"/>
                <a:chExt cx="9062674" cy="2137112"/>
              </a:xfrm>
            </p:grpSpPr>
            <p:sp>
              <p:nvSpPr>
                <p:cNvPr id="71" name="任意多边形: 形状 70"/>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2" name="梯形 71"/>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3" name="梯形 72"/>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4"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5" name="椭圆 74"/>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76" name="任意多边形: 形状 75"/>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7" name="任意多边形: 形状 76"/>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8" name="任意多边形: 形状 77"/>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9" name="任意多边形: 形状 78"/>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61" name="组合 60"/>
              <p:cNvGrpSpPr/>
              <p:nvPr/>
            </p:nvGrpSpPr>
            <p:grpSpPr>
              <a:xfrm flipH="1" flipV="1">
                <a:off x="1584402" y="1903846"/>
                <a:ext cx="9062674" cy="2137112"/>
                <a:chOff x="1584402" y="3589771"/>
                <a:chExt cx="9062674" cy="2137112"/>
              </a:xfrm>
            </p:grpSpPr>
            <p:sp>
              <p:nvSpPr>
                <p:cNvPr id="62" name="任意多边形: 形状 61"/>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3" name="梯形 62"/>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4" name="梯形 63"/>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5"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6" name="椭圆 65"/>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67" name="任意多边形: 形状 66"/>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8" name="任意多边形: 形状 67"/>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9" name="任意多边形: 形状 68"/>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0" name="任意多边形: 形状 69"/>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barn(outVertical)">
                                      <p:cBhvr>
                                        <p:cTn id="11"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1284897" y="1880516"/>
            <a:ext cx="9964128" cy="3471130"/>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gn="just">
              <a:lnSpc>
                <a:spcPct val="160000"/>
              </a:lnSpc>
              <a:spcBef>
                <a:spcPts val="0"/>
              </a:spcBef>
              <a:buClr>
                <a:srgbClr val="7030A0"/>
              </a:buClr>
              <a:buNone/>
            </a:pPr>
            <a:r>
              <a:rPr lang="zh-CN" altLang="en-US" sz="2400" dirty="0">
                <a:solidFill>
                  <a:schemeClr val="tx2"/>
                </a:solidFill>
                <a:cs typeface="+mn-ea"/>
                <a:sym typeface="+mn-lt"/>
              </a:rPr>
              <a:t>      </a:t>
            </a:r>
            <a:endParaRPr lang="zh-CN" altLang="en-US" sz="2400" dirty="0">
              <a:solidFill>
                <a:schemeClr val="tx2"/>
              </a:solidFill>
              <a:cs typeface="+mn-ea"/>
              <a:sym typeface="+mn-lt"/>
            </a:endParaRPr>
          </a:p>
        </p:txBody>
      </p:sp>
      <p:grpSp>
        <p:nvGrpSpPr>
          <p:cNvPr id="11" name="组合 10"/>
          <p:cNvGrpSpPr/>
          <p:nvPr/>
        </p:nvGrpSpPr>
        <p:grpSpPr>
          <a:xfrm>
            <a:off x="672329" y="535651"/>
            <a:ext cx="2756537" cy="876848"/>
            <a:chOff x="326687" y="247818"/>
            <a:chExt cx="4861582" cy="725466"/>
          </a:xfrm>
        </p:grpSpPr>
        <p:sp>
          <p:nvSpPr>
            <p:cNvPr id="12" name="文本框 11"/>
            <p:cNvSpPr txBox="1"/>
            <p:nvPr/>
          </p:nvSpPr>
          <p:spPr bwMode="auto">
            <a:xfrm>
              <a:off x="1129027" y="412162"/>
              <a:ext cx="3337423" cy="443075"/>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数据的操作</a:t>
              </a:r>
              <a:endParaRPr lang="zh-CN" altLang="en-US" sz="2400" kern="0" dirty="0">
                <a:solidFill>
                  <a:srgbClr val="0070C0"/>
                </a:solidFill>
                <a:cs typeface="+mn-ea"/>
                <a:sym typeface="+mn-lt"/>
              </a:endParaRPr>
            </a:p>
          </p:txBody>
        </p:sp>
        <p:grpSp>
          <p:nvGrpSpPr>
            <p:cNvPr id="13" name="组合 12"/>
            <p:cNvGrpSpPr/>
            <p:nvPr/>
          </p:nvGrpSpPr>
          <p:grpSpPr>
            <a:xfrm>
              <a:off x="326687" y="247818"/>
              <a:ext cx="4861582" cy="725466"/>
              <a:chOff x="326687" y="247818"/>
              <a:chExt cx="4861582" cy="725466"/>
            </a:xfrm>
          </p:grpSpPr>
          <p:grpSp>
            <p:nvGrpSpPr>
              <p:cNvPr id="14" name="组合 13"/>
              <p:cNvGrpSpPr/>
              <p:nvPr/>
            </p:nvGrpSpPr>
            <p:grpSpPr>
              <a:xfrm>
                <a:off x="349799" y="247818"/>
                <a:ext cx="4791980" cy="261575"/>
                <a:chOff x="349799" y="247818"/>
                <a:chExt cx="4791980" cy="261575"/>
              </a:xfrm>
            </p:grpSpPr>
            <p:cxnSp>
              <p:nvCxnSpPr>
                <p:cNvPr id="37" name="直接连接符 36"/>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1" name="任意多边形: 形状 4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42" name="任意多边形: 形状 4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5" name="组合 14"/>
              <p:cNvGrpSpPr/>
              <p:nvPr/>
            </p:nvGrpSpPr>
            <p:grpSpPr>
              <a:xfrm>
                <a:off x="349799" y="711709"/>
                <a:ext cx="4815092" cy="261575"/>
                <a:chOff x="358852" y="925118"/>
                <a:chExt cx="4815092" cy="261575"/>
              </a:xfrm>
            </p:grpSpPr>
            <p:cxnSp>
              <p:nvCxnSpPr>
                <p:cNvPr id="22" name="直接连接符 2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7" name="任意多边形: 形状 26"/>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28" name="任意多边形: 形状 27"/>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6" name="组合 15"/>
              <p:cNvGrpSpPr/>
              <p:nvPr/>
            </p:nvGrpSpPr>
            <p:grpSpPr>
              <a:xfrm>
                <a:off x="5138963" y="489126"/>
                <a:ext cx="49306" cy="329693"/>
                <a:chOff x="5138963" y="489126"/>
                <a:chExt cx="49306" cy="329693"/>
              </a:xfrm>
            </p:grpSpPr>
            <p:sp>
              <p:nvSpPr>
                <p:cNvPr id="20" name="椭圆 1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1" name="椭圆 2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17" name="组合 16"/>
              <p:cNvGrpSpPr/>
              <p:nvPr/>
            </p:nvGrpSpPr>
            <p:grpSpPr>
              <a:xfrm>
                <a:off x="326687" y="399838"/>
                <a:ext cx="49306" cy="329693"/>
                <a:chOff x="5138963" y="489126"/>
                <a:chExt cx="49306" cy="329693"/>
              </a:xfrm>
            </p:grpSpPr>
            <p:sp>
              <p:nvSpPr>
                <p:cNvPr id="18" name="椭圆 1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9" name="椭圆 1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56" name="组合 3"/>
          <p:cNvGrpSpPr/>
          <p:nvPr/>
        </p:nvGrpSpPr>
        <p:grpSpPr>
          <a:xfrm>
            <a:off x="1304633" y="1940347"/>
            <a:ext cx="9924656" cy="4400880"/>
            <a:chOff x="3072309" y="2913847"/>
            <a:chExt cx="5729288" cy="2544655"/>
          </a:xfrm>
        </p:grpSpPr>
        <p:sp>
          <p:nvSpPr>
            <p:cNvPr id="57" name="矩形 4"/>
            <p:cNvSpPr/>
            <p:nvPr/>
          </p:nvSpPr>
          <p:spPr>
            <a:xfrm>
              <a:off x="3292278" y="3110782"/>
              <a:ext cx="5265024" cy="2347720"/>
            </a:xfrm>
            <a:prstGeom prst="rect">
              <a:avLst/>
            </a:prstGeom>
          </p:spPr>
          <p:txBody>
            <a:bodyPr wrap="square">
              <a:spAutoFit/>
            </a:bodyPr>
            <a:lstStyle/>
            <a:p>
              <a:pPr algn="just">
                <a:lnSpc>
                  <a:spcPct val="160000"/>
                </a:lnSpc>
                <a:spcBef>
                  <a:spcPts val="0"/>
                </a:spcBef>
                <a:buClr>
                  <a:srgbClr val="7030A0"/>
                </a:buClr>
                <a:buNone/>
              </a:pPr>
              <a:r>
                <a:rPr lang="zh-CN" altLang="en-US" sz="2400" dirty="0">
                  <a:cs typeface="+mn-ea"/>
                  <a:sym typeface="+mn-lt"/>
                </a:rPr>
                <a:t>数据结构与施加于数据结构上的操作密切相关。数据按一定的逻辑结构组织起来，再用适当的方式存储到计算机中，其目的就是为了提高数据的运算效率，从而更有效地处理数据。每种逻辑结构都有一个操作的集合。</a:t>
              </a:r>
              <a:r>
                <a:rPr lang="zh-CN" altLang="en-US" sz="2400" dirty="0">
                  <a:solidFill>
                    <a:srgbClr val="FF0000"/>
                  </a:solidFill>
                  <a:cs typeface="+mn-ea"/>
                  <a:sym typeface="+mn-lt"/>
                </a:rPr>
                <a:t>数据的操作是定义在数据的逻辑结构上的，操作的具体实现则要在存储结构上进行</a:t>
              </a:r>
              <a:r>
                <a:rPr lang="zh-CN" altLang="en-US" sz="2400" dirty="0">
                  <a:cs typeface="+mn-ea"/>
                  <a:sym typeface="+mn-lt"/>
                </a:rPr>
                <a:t>。对于各种数据结构而言，他们在基本操作上是相似的，最常用的操作有：</a:t>
              </a:r>
              <a:endParaRPr lang="zh-CN" altLang="en-US" sz="2400" dirty="0">
                <a:cs typeface="+mn-ea"/>
                <a:sym typeface="+mn-lt"/>
              </a:endParaRPr>
            </a:p>
          </p:txBody>
        </p:sp>
        <p:grpSp>
          <p:nvGrpSpPr>
            <p:cNvPr id="58" name="组合 5"/>
            <p:cNvGrpSpPr/>
            <p:nvPr/>
          </p:nvGrpSpPr>
          <p:grpSpPr>
            <a:xfrm>
              <a:off x="3072309" y="2913847"/>
              <a:ext cx="5729288" cy="2416867"/>
              <a:chOff x="1584402" y="1903846"/>
              <a:chExt cx="9062674" cy="3823037"/>
            </a:xfrm>
          </p:grpSpPr>
          <p:grpSp>
            <p:nvGrpSpPr>
              <p:cNvPr id="59" name="组合 6"/>
              <p:cNvGrpSpPr/>
              <p:nvPr/>
            </p:nvGrpSpPr>
            <p:grpSpPr>
              <a:xfrm>
                <a:off x="1584402" y="3589771"/>
                <a:ext cx="9062674" cy="2137112"/>
                <a:chOff x="1584402" y="3589771"/>
                <a:chExt cx="9062674" cy="2137112"/>
              </a:xfrm>
            </p:grpSpPr>
            <p:sp>
              <p:nvSpPr>
                <p:cNvPr id="70" name="任意多边形: 形状 1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1"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2"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3"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4"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75"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7"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8"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60" name="组合 7"/>
              <p:cNvGrpSpPr/>
              <p:nvPr/>
            </p:nvGrpSpPr>
            <p:grpSpPr>
              <a:xfrm flipH="1" flipV="1">
                <a:off x="1584402" y="1903846"/>
                <a:ext cx="9062674" cy="2137112"/>
                <a:chOff x="1584402" y="3589771"/>
                <a:chExt cx="9062674" cy="2137112"/>
              </a:xfrm>
            </p:grpSpPr>
            <p:sp>
              <p:nvSpPr>
                <p:cNvPr id="61" name="任意多边形: 形状 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2" name="梯形 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3" name="梯形 1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4" name="梯形 4"/>
                <p:cNvSpPr/>
                <p:nvPr/>
              </p:nvSpPr>
              <p:spPr>
                <a:xfrm rot="2863949" flipV="1">
                  <a:off x="1535994" y="5384499"/>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5" name="椭圆 1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66" name="任意多边形: 形状 1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7" name="任意多边形: 形状 1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8"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9"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wipe(left)">
                                      <p:cBhvr>
                                        <p:cTn id="11"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3"/>
          <p:cNvSpPr txBox="1">
            <a:spLocks noChangeArrowheads="1"/>
          </p:cNvSpPr>
          <p:nvPr/>
        </p:nvSpPr>
        <p:spPr>
          <a:xfrm>
            <a:off x="970084" y="1720256"/>
            <a:ext cx="10251831" cy="5372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ct val="0"/>
              </a:spcBef>
              <a:buFont typeface="Wingdings" panose="05000000000000000000" pitchFamily="2" charset="2"/>
              <a:buChar char="l"/>
            </a:pPr>
            <a:r>
              <a:rPr lang="zh-CN" altLang="en-US" sz="2400" dirty="0">
                <a:latin typeface="+mn-ea"/>
                <a:cs typeface="+mn-ea"/>
                <a:sym typeface="+mn-lt"/>
              </a:rPr>
              <a:t>创建：建立一个数据结构；</a:t>
            </a:r>
            <a:endParaRPr lang="zh-CN" altLang="en-US" sz="2400" dirty="0">
              <a:latin typeface="+mn-ea"/>
              <a:cs typeface="+mn-ea"/>
              <a:sym typeface="+mn-lt"/>
            </a:endParaRPr>
          </a:p>
          <a:p>
            <a:pPr>
              <a:lnSpc>
                <a:spcPct val="120000"/>
              </a:lnSpc>
              <a:spcBef>
                <a:spcPct val="0"/>
              </a:spcBef>
              <a:buFont typeface="Wingdings" panose="05000000000000000000" pitchFamily="2" charset="2"/>
              <a:buChar char="l"/>
            </a:pPr>
            <a:r>
              <a:rPr lang="zh-CN" altLang="en-US" sz="2400" dirty="0">
                <a:latin typeface="+mn-ea"/>
                <a:cs typeface="+mn-ea"/>
                <a:sym typeface="+mn-lt"/>
              </a:rPr>
              <a:t>清除：清除一个数据结构；</a:t>
            </a:r>
            <a:endParaRPr lang="zh-CN" altLang="en-US" sz="2400" dirty="0">
              <a:latin typeface="+mn-ea"/>
              <a:cs typeface="+mn-ea"/>
              <a:sym typeface="+mn-lt"/>
            </a:endParaRPr>
          </a:p>
          <a:p>
            <a:pPr>
              <a:lnSpc>
                <a:spcPct val="120000"/>
              </a:lnSpc>
              <a:spcBef>
                <a:spcPct val="0"/>
              </a:spcBef>
              <a:buFont typeface="Wingdings" panose="05000000000000000000" pitchFamily="2" charset="2"/>
              <a:buChar char="l"/>
            </a:pPr>
            <a:r>
              <a:rPr lang="zh-CN" altLang="en-US" sz="2400" dirty="0">
                <a:latin typeface="+mn-ea"/>
                <a:cs typeface="+mn-ea"/>
                <a:sym typeface="+mn-lt"/>
              </a:rPr>
              <a:t>插入：在数据结构中增加新的结点；</a:t>
            </a:r>
            <a:endParaRPr lang="zh-CN" altLang="en-US" sz="2400" dirty="0">
              <a:latin typeface="+mn-ea"/>
              <a:cs typeface="+mn-ea"/>
              <a:sym typeface="+mn-lt"/>
            </a:endParaRPr>
          </a:p>
          <a:p>
            <a:pPr>
              <a:lnSpc>
                <a:spcPct val="120000"/>
              </a:lnSpc>
              <a:spcBef>
                <a:spcPct val="0"/>
              </a:spcBef>
              <a:buFont typeface="Wingdings" panose="05000000000000000000" pitchFamily="2" charset="2"/>
              <a:buChar char="l"/>
            </a:pPr>
            <a:r>
              <a:rPr lang="zh-CN" altLang="en-US" sz="2400" dirty="0">
                <a:latin typeface="+mn-ea"/>
                <a:cs typeface="+mn-ea"/>
                <a:sym typeface="+mn-lt"/>
              </a:rPr>
              <a:t>删除：把指定的结点从数据结构中删除；</a:t>
            </a:r>
            <a:endParaRPr lang="zh-CN" altLang="en-US" sz="2400" dirty="0">
              <a:latin typeface="+mn-ea"/>
              <a:cs typeface="+mn-ea"/>
              <a:sym typeface="+mn-lt"/>
            </a:endParaRPr>
          </a:p>
          <a:p>
            <a:pPr>
              <a:lnSpc>
                <a:spcPct val="120000"/>
              </a:lnSpc>
              <a:spcBef>
                <a:spcPct val="0"/>
              </a:spcBef>
              <a:buFont typeface="Wingdings" panose="05000000000000000000" pitchFamily="2" charset="2"/>
              <a:buChar char="l"/>
            </a:pPr>
            <a:r>
              <a:rPr lang="zh-CN" altLang="en-US" sz="2400" dirty="0">
                <a:latin typeface="+mn-ea"/>
                <a:cs typeface="+mn-ea"/>
                <a:sym typeface="+mn-lt"/>
              </a:rPr>
              <a:t>访问：对数据结构中结点进行访问；</a:t>
            </a:r>
            <a:endParaRPr lang="zh-CN" altLang="en-US" sz="2400" dirty="0">
              <a:latin typeface="+mn-ea"/>
              <a:cs typeface="+mn-ea"/>
              <a:sym typeface="+mn-lt"/>
            </a:endParaRPr>
          </a:p>
          <a:p>
            <a:pPr>
              <a:lnSpc>
                <a:spcPct val="120000"/>
              </a:lnSpc>
              <a:spcBef>
                <a:spcPct val="0"/>
              </a:spcBef>
              <a:buFont typeface="Wingdings" panose="05000000000000000000" pitchFamily="2" charset="2"/>
              <a:buChar char="l"/>
            </a:pPr>
            <a:r>
              <a:rPr lang="zh-CN" altLang="en-US" sz="2400" dirty="0">
                <a:latin typeface="+mn-ea"/>
                <a:cs typeface="+mn-ea"/>
                <a:sym typeface="+mn-lt"/>
              </a:rPr>
              <a:t>更新：改变指定结点的值或改变指定的某些结点之间的关系；</a:t>
            </a:r>
            <a:endParaRPr lang="zh-CN" altLang="en-US" sz="2400" dirty="0">
              <a:latin typeface="+mn-ea"/>
              <a:cs typeface="+mn-ea"/>
              <a:sym typeface="+mn-lt"/>
            </a:endParaRPr>
          </a:p>
          <a:p>
            <a:pPr>
              <a:lnSpc>
                <a:spcPct val="120000"/>
              </a:lnSpc>
              <a:spcBef>
                <a:spcPct val="0"/>
              </a:spcBef>
              <a:buFont typeface="Wingdings" panose="05000000000000000000" pitchFamily="2" charset="2"/>
              <a:buChar char="l"/>
            </a:pPr>
            <a:r>
              <a:rPr lang="zh-CN" altLang="en-US" sz="2400" dirty="0">
                <a:latin typeface="+mn-ea"/>
                <a:cs typeface="+mn-ea"/>
                <a:sym typeface="+mn-lt"/>
              </a:rPr>
              <a:t>查找：在数据结构中查找满足一定条件的结点；</a:t>
            </a:r>
            <a:endParaRPr lang="zh-CN" altLang="en-US" sz="2400" dirty="0">
              <a:latin typeface="+mn-ea"/>
              <a:cs typeface="+mn-ea"/>
              <a:sym typeface="+mn-lt"/>
            </a:endParaRPr>
          </a:p>
          <a:p>
            <a:pPr>
              <a:lnSpc>
                <a:spcPct val="120000"/>
              </a:lnSpc>
              <a:spcBef>
                <a:spcPct val="0"/>
              </a:spcBef>
              <a:buFont typeface="Wingdings" panose="05000000000000000000" pitchFamily="2" charset="2"/>
              <a:buChar char="l"/>
            </a:pPr>
            <a:r>
              <a:rPr lang="zh-CN" altLang="en-US" sz="2400" dirty="0">
                <a:latin typeface="+mn-ea"/>
                <a:cs typeface="+mn-ea"/>
                <a:sym typeface="+mn-lt"/>
              </a:rPr>
              <a:t>排序：对数据结构中各个结点按指定数据项的值，以升序或降序重新排列</a:t>
            </a:r>
            <a:r>
              <a:rPr lang="zh-CN" altLang="en-US" sz="2400" dirty="0">
                <a:solidFill>
                  <a:srgbClr val="44546A"/>
                </a:solidFill>
                <a:latin typeface="+mn-ea"/>
                <a:cs typeface="+mn-ea"/>
                <a:sym typeface="+mn-lt"/>
              </a:rPr>
              <a:t>。</a:t>
            </a:r>
            <a:endParaRPr lang="en-US" altLang="zh-CN" dirty="0">
              <a:solidFill>
                <a:srgbClr val="44546A"/>
              </a:solidFill>
              <a:latin typeface="+mn-ea"/>
              <a:cs typeface="+mn-ea"/>
              <a:sym typeface="+mn-lt"/>
            </a:endParaRPr>
          </a:p>
          <a:p>
            <a:pPr marL="0" indent="0">
              <a:lnSpc>
                <a:spcPct val="120000"/>
              </a:lnSpc>
              <a:spcBef>
                <a:spcPts val="600"/>
              </a:spcBef>
              <a:buNone/>
            </a:pPr>
            <a:r>
              <a:rPr lang="zh-CN" altLang="en-US" sz="2400" b="1" dirty="0">
                <a:latin typeface="+mn-ea"/>
                <a:cs typeface="+mn-ea"/>
                <a:sym typeface="+mn-lt"/>
              </a:rPr>
              <a:t>  提示：其他复杂的操作过程一般可以通过上述基本操作的组合实现。</a:t>
            </a:r>
            <a:endParaRPr lang="zh-CN" altLang="en-US" sz="2400" b="1" dirty="0">
              <a:latin typeface="+mn-ea"/>
              <a:cs typeface="+mn-ea"/>
              <a:sym typeface="+mn-lt"/>
            </a:endParaRPr>
          </a:p>
        </p:txBody>
      </p:sp>
      <p:grpSp>
        <p:nvGrpSpPr>
          <p:cNvPr id="29" name="组合 10"/>
          <p:cNvGrpSpPr/>
          <p:nvPr/>
        </p:nvGrpSpPr>
        <p:grpSpPr>
          <a:xfrm>
            <a:off x="672329" y="535651"/>
            <a:ext cx="2756537" cy="876848"/>
            <a:chOff x="326687" y="247818"/>
            <a:chExt cx="4861582" cy="725466"/>
          </a:xfrm>
        </p:grpSpPr>
        <p:sp>
          <p:nvSpPr>
            <p:cNvPr id="30" name="文本框 11"/>
            <p:cNvSpPr txBox="1"/>
            <p:nvPr/>
          </p:nvSpPr>
          <p:spPr bwMode="auto">
            <a:xfrm>
              <a:off x="1129027" y="412162"/>
              <a:ext cx="3337423" cy="443075"/>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数据的操作</a:t>
              </a:r>
              <a:endParaRPr lang="zh-CN" altLang="en-US" sz="2400" kern="0" dirty="0">
                <a:solidFill>
                  <a:srgbClr val="0070C0"/>
                </a:solidFill>
                <a:cs typeface="+mn-ea"/>
                <a:sym typeface="+mn-lt"/>
              </a:endParaRPr>
            </a:p>
          </p:txBody>
        </p:sp>
        <p:grpSp>
          <p:nvGrpSpPr>
            <p:cNvPr id="31" name="组合 12"/>
            <p:cNvGrpSpPr/>
            <p:nvPr/>
          </p:nvGrpSpPr>
          <p:grpSpPr>
            <a:xfrm>
              <a:off x="326687" y="247818"/>
              <a:ext cx="4861582" cy="725466"/>
              <a:chOff x="326687" y="247818"/>
              <a:chExt cx="4861582" cy="725466"/>
            </a:xfrm>
          </p:grpSpPr>
          <p:grpSp>
            <p:nvGrpSpPr>
              <p:cNvPr id="32" name="组合 13"/>
              <p:cNvGrpSpPr/>
              <p:nvPr/>
            </p:nvGrpSpPr>
            <p:grpSpPr>
              <a:xfrm>
                <a:off x="349799" y="247818"/>
                <a:ext cx="4791980" cy="261575"/>
                <a:chOff x="349799" y="247818"/>
                <a:chExt cx="4791980" cy="261575"/>
              </a:xfrm>
            </p:grpSpPr>
            <p:cxnSp>
              <p:nvCxnSpPr>
                <p:cNvPr id="47" name="直接连接符 36"/>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37"/>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38"/>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39"/>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1" name="任意多边形: 形状 4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2" name="任意多边形: 形状 4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3" name="组合 14"/>
              <p:cNvGrpSpPr/>
              <p:nvPr/>
            </p:nvGrpSpPr>
            <p:grpSpPr>
              <a:xfrm>
                <a:off x="349799" y="711709"/>
                <a:ext cx="4815092" cy="261575"/>
                <a:chOff x="358852" y="925118"/>
                <a:chExt cx="4815092" cy="261575"/>
              </a:xfrm>
            </p:grpSpPr>
            <p:cxnSp>
              <p:nvCxnSpPr>
                <p:cNvPr id="40" name="直接连接符 2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1" name="直接连接符 2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23"/>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24"/>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25"/>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5" name="任意多边形: 形状 26"/>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46" name="任意多边形: 形状 27"/>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4" name="组合 15"/>
              <p:cNvGrpSpPr/>
              <p:nvPr/>
            </p:nvGrpSpPr>
            <p:grpSpPr>
              <a:xfrm>
                <a:off x="5138963" y="489126"/>
                <a:ext cx="49306" cy="329693"/>
                <a:chOff x="5138963" y="489126"/>
                <a:chExt cx="49306" cy="329693"/>
              </a:xfrm>
            </p:grpSpPr>
            <p:sp>
              <p:nvSpPr>
                <p:cNvPr id="38" name="椭圆 1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9" name="椭圆 2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5" name="组合 16"/>
              <p:cNvGrpSpPr/>
              <p:nvPr/>
            </p:nvGrpSpPr>
            <p:grpSpPr>
              <a:xfrm>
                <a:off x="326687" y="399838"/>
                <a:ext cx="49306" cy="329693"/>
                <a:chOff x="5138963" y="489126"/>
                <a:chExt cx="49306" cy="329693"/>
              </a:xfrm>
            </p:grpSpPr>
            <p:sp>
              <p:nvSpPr>
                <p:cNvPr id="36" name="椭圆 1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37" name="椭圆 1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53" name="组合 29"/>
          <p:cNvGrpSpPr/>
          <p:nvPr/>
        </p:nvGrpSpPr>
        <p:grpSpPr>
          <a:xfrm>
            <a:off x="689281" y="1392143"/>
            <a:ext cx="10807393" cy="4845028"/>
            <a:chOff x="1584402" y="1903846"/>
            <a:chExt cx="9062674" cy="3823037"/>
          </a:xfrm>
        </p:grpSpPr>
        <p:grpSp>
          <p:nvGrpSpPr>
            <p:cNvPr id="54" name="组合 30"/>
            <p:cNvGrpSpPr/>
            <p:nvPr/>
          </p:nvGrpSpPr>
          <p:grpSpPr>
            <a:xfrm>
              <a:off x="1584402" y="3589771"/>
              <a:ext cx="9062674" cy="2137112"/>
              <a:chOff x="1584402" y="3589771"/>
              <a:chExt cx="9062674" cy="2137112"/>
            </a:xfrm>
          </p:grpSpPr>
          <p:sp>
            <p:nvSpPr>
              <p:cNvPr id="65"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0"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5" name="组合 31"/>
            <p:cNvGrpSpPr/>
            <p:nvPr/>
          </p:nvGrpSpPr>
          <p:grpSpPr>
            <a:xfrm flipH="1" flipV="1">
              <a:off x="1584402" y="1903846"/>
              <a:ext cx="9062674" cy="2137112"/>
              <a:chOff x="1584402" y="3589771"/>
              <a:chExt cx="9062674" cy="2137112"/>
            </a:xfrm>
          </p:grpSpPr>
          <p:sp>
            <p:nvSpPr>
              <p:cNvPr id="56" name="任意多边形: 形状 3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3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梯形 3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1"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wipe(left)">
                                      <p:cBhvr>
                                        <p:cTn id="11" dur="500"/>
                                        <p:tgtEl>
                                          <p:spTgt spid="53"/>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80">
                                            <p:txEl>
                                              <p:pRg st="0" end="0"/>
                                            </p:txEl>
                                          </p:spTgt>
                                        </p:tgtEl>
                                        <p:attrNameLst>
                                          <p:attrName>style.visibility</p:attrName>
                                        </p:attrNameLst>
                                      </p:cBhvr>
                                      <p:to>
                                        <p:strVal val="visible"/>
                                      </p:to>
                                    </p:set>
                                    <p:animEffect transition="in" filter="wipe(left)">
                                      <p:cBhvr>
                                        <p:cTn id="15" dur="500"/>
                                        <p:tgtEl>
                                          <p:spTgt spid="80">
                                            <p:txEl>
                                              <p:pRg st="0" end="0"/>
                                            </p:txEl>
                                          </p:spTgt>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80">
                                            <p:txEl>
                                              <p:pRg st="1" end="1"/>
                                            </p:txEl>
                                          </p:spTgt>
                                        </p:tgtEl>
                                        <p:attrNameLst>
                                          <p:attrName>style.visibility</p:attrName>
                                        </p:attrNameLst>
                                      </p:cBhvr>
                                      <p:to>
                                        <p:strVal val="visible"/>
                                      </p:to>
                                    </p:set>
                                    <p:animEffect transition="in" filter="wipe(left)">
                                      <p:cBhvr>
                                        <p:cTn id="19" dur="500"/>
                                        <p:tgtEl>
                                          <p:spTgt spid="80">
                                            <p:txEl>
                                              <p:pRg st="1" end="1"/>
                                            </p:txEl>
                                          </p:spTgt>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80">
                                            <p:txEl>
                                              <p:pRg st="2" end="2"/>
                                            </p:txEl>
                                          </p:spTgt>
                                        </p:tgtEl>
                                        <p:attrNameLst>
                                          <p:attrName>style.visibility</p:attrName>
                                        </p:attrNameLst>
                                      </p:cBhvr>
                                      <p:to>
                                        <p:strVal val="visible"/>
                                      </p:to>
                                    </p:set>
                                    <p:animEffect transition="in" filter="wipe(left)">
                                      <p:cBhvr>
                                        <p:cTn id="23" dur="500"/>
                                        <p:tgtEl>
                                          <p:spTgt spid="80">
                                            <p:txEl>
                                              <p:pRg st="2" end="2"/>
                                            </p:txEl>
                                          </p:spTgt>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80">
                                            <p:txEl>
                                              <p:pRg st="3" end="3"/>
                                            </p:txEl>
                                          </p:spTgt>
                                        </p:tgtEl>
                                        <p:attrNameLst>
                                          <p:attrName>style.visibility</p:attrName>
                                        </p:attrNameLst>
                                      </p:cBhvr>
                                      <p:to>
                                        <p:strVal val="visible"/>
                                      </p:to>
                                    </p:set>
                                    <p:animEffect transition="in" filter="wipe(left)">
                                      <p:cBhvr>
                                        <p:cTn id="27" dur="500"/>
                                        <p:tgtEl>
                                          <p:spTgt spid="80">
                                            <p:txEl>
                                              <p:pRg st="3" end="3"/>
                                            </p:txEl>
                                          </p:spTgt>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80">
                                            <p:txEl>
                                              <p:pRg st="4" end="4"/>
                                            </p:txEl>
                                          </p:spTgt>
                                        </p:tgtEl>
                                        <p:attrNameLst>
                                          <p:attrName>style.visibility</p:attrName>
                                        </p:attrNameLst>
                                      </p:cBhvr>
                                      <p:to>
                                        <p:strVal val="visible"/>
                                      </p:to>
                                    </p:set>
                                    <p:animEffect transition="in" filter="wipe(left)">
                                      <p:cBhvr>
                                        <p:cTn id="31" dur="500"/>
                                        <p:tgtEl>
                                          <p:spTgt spid="80">
                                            <p:txEl>
                                              <p:pRg st="4" end="4"/>
                                            </p:txEl>
                                          </p:spTgt>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80">
                                            <p:txEl>
                                              <p:pRg st="5" end="5"/>
                                            </p:txEl>
                                          </p:spTgt>
                                        </p:tgtEl>
                                        <p:attrNameLst>
                                          <p:attrName>style.visibility</p:attrName>
                                        </p:attrNameLst>
                                      </p:cBhvr>
                                      <p:to>
                                        <p:strVal val="visible"/>
                                      </p:to>
                                    </p:set>
                                    <p:animEffect transition="in" filter="wipe(left)">
                                      <p:cBhvr>
                                        <p:cTn id="35" dur="500"/>
                                        <p:tgtEl>
                                          <p:spTgt spid="80">
                                            <p:txEl>
                                              <p:pRg st="5" end="5"/>
                                            </p:txEl>
                                          </p:spTgt>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80">
                                            <p:txEl>
                                              <p:pRg st="6" end="6"/>
                                            </p:txEl>
                                          </p:spTgt>
                                        </p:tgtEl>
                                        <p:attrNameLst>
                                          <p:attrName>style.visibility</p:attrName>
                                        </p:attrNameLst>
                                      </p:cBhvr>
                                      <p:to>
                                        <p:strVal val="visible"/>
                                      </p:to>
                                    </p:set>
                                    <p:animEffect transition="in" filter="wipe(left)">
                                      <p:cBhvr>
                                        <p:cTn id="39" dur="500"/>
                                        <p:tgtEl>
                                          <p:spTgt spid="80">
                                            <p:txEl>
                                              <p:pRg st="6" end="6"/>
                                            </p:txEl>
                                          </p:spTgt>
                                        </p:tgtEl>
                                      </p:cBhvr>
                                    </p:animEffect>
                                  </p:childTnLst>
                                </p:cTn>
                              </p:par>
                            </p:childTnLst>
                          </p:cTn>
                        </p:par>
                        <p:par>
                          <p:cTn id="40" fill="hold">
                            <p:stCondLst>
                              <p:cond delay="4500"/>
                            </p:stCondLst>
                            <p:childTnLst>
                              <p:par>
                                <p:cTn id="41" presetID="22" presetClass="entr" presetSubtype="8" fill="hold" nodeType="afterEffect">
                                  <p:stCondLst>
                                    <p:cond delay="0"/>
                                  </p:stCondLst>
                                  <p:childTnLst>
                                    <p:set>
                                      <p:cBhvr>
                                        <p:cTn id="42" dur="1" fill="hold">
                                          <p:stCondLst>
                                            <p:cond delay="0"/>
                                          </p:stCondLst>
                                        </p:cTn>
                                        <p:tgtEl>
                                          <p:spTgt spid="80">
                                            <p:txEl>
                                              <p:pRg st="7" end="7"/>
                                            </p:txEl>
                                          </p:spTgt>
                                        </p:tgtEl>
                                        <p:attrNameLst>
                                          <p:attrName>style.visibility</p:attrName>
                                        </p:attrNameLst>
                                      </p:cBhvr>
                                      <p:to>
                                        <p:strVal val="visible"/>
                                      </p:to>
                                    </p:set>
                                    <p:animEffect transition="in" filter="wipe(left)">
                                      <p:cBhvr>
                                        <p:cTn id="43" dur="500"/>
                                        <p:tgtEl>
                                          <p:spTgt spid="80">
                                            <p:txEl>
                                              <p:pRg st="7" end="7"/>
                                            </p:txEl>
                                          </p:spTgt>
                                        </p:tgtEl>
                                      </p:cBhvr>
                                    </p:animEffect>
                                  </p:childTnLst>
                                </p:cTn>
                              </p:par>
                            </p:childTnLst>
                          </p:cTn>
                        </p:par>
                        <p:par>
                          <p:cTn id="44" fill="hold">
                            <p:stCondLst>
                              <p:cond delay="5000"/>
                            </p:stCondLst>
                            <p:childTnLst>
                              <p:par>
                                <p:cTn id="45" presetID="53" presetClass="entr" presetSubtype="16" fill="hold" nodeType="afterEffect">
                                  <p:stCondLst>
                                    <p:cond delay="0"/>
                                  </p:stCondLst>
                                  <p:childTnLst>
                                    <p:set>
                                      <p:cBhvr>
                                        <p:cTn id="46" dur="1" fill="hold">
                                          <p:stCondLst>
                                            <p:cond delay="0"/>
                                          </p:stCondLst>
                                        </p:cTn>
                                        <p:tgtEl>
                                          <p:spTgt spid="80">
                                            <p:txEl>
                                              <p:pRg st="8" end="8"/>
                                            </p:txEl>
                                          </p:spTgt>
                                        </p:tgtEl>
                                        <p:attrNameLst>
                                          <p:attrName>style.visibility</p:attrName>
                                        </p:attrNameLst>
                                      </p:cBhvr>
                                      <p:to>
                                        <p:strVal val="visible"/>
                                      </p:to>
                                    </p:set>
                                    <p:anim calcmode="lin" valueType="num">
                                      <p:cBhvr>
                                        <p:cTn id="47" dur="500" fill="hold"/>
                                        <p:tgtEl>
                                          <p:spTgt spid="80">
                                            <p:txEl>
                                              <p:pRg st="8" end="8"/>
                                            </p:txEl>
                                          </p:spTgt>
                                        </p:tgtEl>
                                        <p:attrNameLst>
                                          <p:attrName>ppt_w</p:attrName>
                                        </p:attrNameLst>
                                      </p:cBhvr>
                                      <p:tavLst>
                                        <p:tav tm="0">
                                          <p:val>
                                            <p:fltVal val="0"/>
                                          </p:val>
                                        </p:tav>
                                        <p:tav tm="100000">
                                          <p:val>
                                            <p:strVal val="#ppt_w"/>
                                          </p:val>
                                        </p:tav>
                                      </p:tavLst>
                                    </p:anim>
                                    <p:anim calcmode="lin" valueType="num">
                                      <p:cBhvr>
                                        <p:cTn id="48" dur="500" fill="hold"/>
                                        <p:tgtEl>
                                          <p:spTgt spid="80">
                                            <p:txEl>
                                              <p:pRg st="8" end="8"/>
                                            </p:txEl>
                                          </p:spTgt>
                                        </p:tgtEl>
                                        <p:attrNameLst>
                                          <p:attrName>ppt_h</p:attrName>
                                        </p:attrNameLst>
                                      </p:cBhvr>
                                      <p:tavLst>
                                        <p:tav tm="0">
                                          <p:val>
                                            <p:fltVal val="0"/>
                                          </p:val>
                                        </p:tav>
                                        <p:tav tm="100000">
                                          <p:val>
                                            <p:strVal val="#ppt_h"/>
                                          </p:val>
                                        </p:tav>
                                      </p:tavLst>
                                    </p:anim>
                                    <p:animEffect transition="in" filter="fade">
                                      <p:cBhvr>
                                        <p:cTn id="49" dur="500"/>
                                        <p:tgtEl>
                                          <p:spTgt spid="8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058039" y="2076718"/>
            <a:ext cx="9924656" cy="3668167"/>
            <a:chOff x="3072309" y="2913847"/>
            <a:chExt cx="5729288" cy="2416867"/>
          </a:xfrm>
        </p:grpSpPr>
        <p:sp>
          <p:nvSpPr>
            <p:cNvPr id="5" name="矩形 4"/>
            <p:cNvSpPr/>
            <p:nvPr/>
          </p:nvSpPr>
          <p:spPr>
            <a:xfrm>
              <a:off x="3259501" y="3173055"/>
              <a:ext cx="5265024" cy="2125836"/>
            </a:xfrm>
            <a:prstGeom prst="rect">
              <a:avLst/>
            </a:prstGeom>
          </p:spPr>
          <p:txBody>
            <a:bodyPr wrap="square">
              <a:spAutoFit/>
            </a:bodyPr>
            <a:lstStyle/>
            <a:p>
              <a:pPr algn="just">
                <a:lnSpc>
                  <a:spcPct val="150000"/>
                </a:lnSpc>
              </a:pPr>
              <a:r>
                <a:rPr lang="zh-CN" altLang="en-US" sz="2400" dirty="0">
                  <a:cs typeface="+mn-ea"/>
                  <a:sym typeface="+mn-lt"/>
                </a:rPr>
                <a:t>数据的逻辑结构和存储结构是密不可分的，一个操作算法的设计取决于所选定的逻辑结构，而算法的实现依赖于所采用的存储结构。采用不同的存储结构，其数据处理的效率是不同的。因此，在进行数据处理时，针对不同问题，选择合理的逻辑结构和存储结构非常重要。</a:t>
              </a:r>
              <a:endParaRPr lang="zh-CN" altLang="en-US" sz="2400" dirty="0">
                <a:cs typeface="+mn-ea"/>
                <a:sym typeface="+mn-lt"/>
              </a:endParaRPr>
            </a:p>
          </p:txBody>
        </p:sp>
        <p:grpSp>
          <p:nvGrpSpPr>
            <p:cNvPr id="6" name="组合 5"/>
            <p:cNvGrpSpPr/>
            <p:nvPr/>
          </p:nvGrpSpPr>
          <p:grpSpPr>
            <a:xfrm>
              <a:off x="3072309" y="2913847"/>
              <a:ext cx="5729288" cy="2416867"/>
              <a:chOff x="1584402" y="1903846"/>
              <a:chExt cx="9062674" cy="3823037"/>
            </a:xfrm>
          </p:grpSpPr>
          <p:grpSp>
            <p:nvGrpSpPr>
              <p:cNvPr id="7" name="组合 6"/>
              <p:cNvGrpSpPr/>
              <p:nvPr/>
            </p:nvGrpSpPr>
            <p:grpSpPr>
              <a:xfrm>
                <a:off x="1584402" y="3589771"/>
                <a:ext cx="9062674" cy="2137112"/>
                <a:chOff x="1584402" y="3589771"/>
                <a:chExt cx="9062674" cy="2137112"/>
              </a:xfrm>
            </p:grpSpPr>
            <p:sp>
              <p:nvSpPr>
                <p:cNvPr id="19" name="任意多边形: 形状 1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0"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1"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2"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3"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24"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5"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6"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7"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8" name="组合 7"/>
              <p:cNvGrpSpPr/>
              <p:nvPr/>
            </p:nvGrpSpPr>
            <p:grpSpPr>
              <a:xfrm flipH="1" flipV="1">
                <a:off x="1584402" y="1903846"/>
                <a:ext cx="9062674" cy="2137112"/>
                <a:chOff x="1584402" y="3589771"/>
                <a:chExt cx="9062674" cy="2137112"/>
              </a:xfrm>
            </p:grpSpPr>
            <p:sp>
              <p:nvSpPr>
                <p:cNvPr id="9" name="任意多边形: 形状 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0" name="梯形 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 name="梯形 1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2" name="梯形 4"/>
                <p:cNvSpPr/>
                <p:nvPr/>
              </p:nvSpPr>
              <p:spPr>
                <a:xfrm rot="2863949" flipV="1">
                  <a:off x="1535994" y="5384499"/>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3" name="椭圆 1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14" name="任意多边形: 形状 1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5" name="任意多边形: 形状 1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7"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8"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35" name="组合 34"/>
          <p:cNvGrpSpPr/>
          <p:nvPr/>
        </p:nvGrpSpPr>
        <p:grpSpPr>
          <a:xfrm>
            <a:off x="672329" y="535651"/>
            <a:ext cx="6275012" cy="1177367"/>
            <a:chOff x="326687" y="247818"/>
            <a:chExt cx="4861582" cy="974102"/>
          </a:xfrm>
        </p:grpSpPr>
        <p:sp>
          <p:nvSpPr>
            <p:cNvPr id="36" name="文本框 35"/>
            <p:cNvSpPr txBox="1"/>
            <p:nvPr/>
          </p:nvSpPr>
          <p:spPr bwMode="auto">
            <a:xfrm>
              <a:off x="961219" y="412162"/>
              <a:ext cx="3861184" cy="809758"/>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a:lnSpc>
                  <a:spcPct val="120000"/>
                </a:lnSpc>
                <a:defRPr/>
              </a:pPr>
              <a:r>
                <a:rPr lang="zh-CN" altLang="en-US" sz="2400" dirty="0">
                  <a:solidFill>
                    <a:srgbClr val="0070C0"/>
                  </a:solidFill>
                  <a:cs typeface="+mn-ea"/>
                  <a:sym typeface="+mn-lt"/>
                </a:rPr>
                <a:t>逻辑结构、存储结构和操作的关系</a:t>
              </a:r>
              <a:endParaRPr lang="en-US" altLang="zh-CN" sz="2400" dirty="0">
                <a:solidFill>
                  <a:srgbClr val="0070C0"/>
                </a:solidFill>
                <a:cs typeface="+mn-ea"/>
                <a:sym typeface="+mn-lt"/>
              </a:endParaRPr>
            </a:p>
            <a:p>
              <a:pPr defTabSz="914400" fontAlgn="auto">
                <a:lnSpc>
                  <a:spcPct val="120000"/>
                </a:lnSpc>
                <a:defRPr/>
              </a:pPr>
              <a:endParaRPr lang="zh-CN" altLang="en-US" sz="2400" kern="0" dirty="0">
                <a:solidFill>
                  <a:srgbClr val="0070C0"/>
                </a:solidFill>
                <a:cs typeface="+mn-ea"/>
                <a:sym typeface="+mn-lt"/>
              </a:endParaRPr>
            </a:p>
          </p:txBody>
        </p:sp>
        <p:grpSp>
          <p:nvGrpSpPr>
            <p:cNvPr id="37" name="组合 36"/>
            <p:cNvGrpSpPr/>
            <p:nvPr/>
          </p:nvGrpSpPr>
          <p:grpSpPr>
            <a:xfrm>
              <a:off x="326687" y="247818"/>
              <a:ext cx="4861582" cy="725466"/>
              <a:chOff x="326687" y="247818"/>
              <a:chExt cx="4861582" cy="725466"/>
            </a:xfrm>
          </p:grpSpPr>
          <p:grpSp>
            <p:nvGrpSpPr>
              <p:cNvPr id="38" name="组合 37"/>
              <p:cNvGrpSpPr/>
              <p:nvPr/>
            </p:nvGrpSpPr>
            <p:grpSpPr>
              <a:xfrm>
                <a:off x="349799" y="247818"/>
                <a:ext cx="4791980" cy="261575"/>
                <a:chOff x="349799" y="247818"/>
                <a:chExt cx="4791980" cy="261575"/>
              </a:xfrm>
            </p:grpSpPr>
            <p:cxnSp>
              <p:nvCxnSpPr>
                <p:cNvPr id="53" name="直接连接符 52"/>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7" name="任意多边形: 形状 56"/>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8" name="任意多边形: 形状 57"/>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9" name="组合 38"/>
              <p:cNvGrpSpPr/>
              <p:nvPr/>
            </p:nvGrpSpPr>
            <p:grpSpPr>
              <a:xfrm>
                <a:off x="349799" y="711709"/>
                <a:ext cx="4815092" cy="261575"/>
                <a:chOff x="358852" y="925118"/>
                <a:chExt cx="4815092" cy="261575"/>
              </a:xfrm>
            </p:grpSpPr>
            <p:cxnSp>
              <p:nvCxnSpPr>
                <p:cNvPr id="46" name="直接连接符 45"/>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1" name="任意多边形: 形状 50"/>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52" name="任意多边形: 形状 51"/>
                <p:cNvSpPr/>
                <p:nvPr/>
              </p:nvSpPr>
              <p:spPr>
                <a:xfrm flipH="1">
                  <a:off x="1733684" y="1101082"/>
                  <a:ext cx="3029476"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40" name="组合 39"/>
              <p:cNvGrpSpPr/>
              <p:nvPr/>
            </p:nvGrpSpPr>
            <p:grpSpPr>
              <a:xfrm>
                <a:off x="5138963" y="489126"/>
                <a:ext cx="49306" cy="329693"/>
                <a:chOff x="5138963" y="489126"/>
                <a:chExt cx="49306" cy="329693"/>
              </a:xfrm>
            </p:grpSpPr>
            <p:sp>
              <p:nvSpPr>
                <p:cNvPr id="44" name="椭圆 4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5" name="椭圆 4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41" name="组合 40"/>
              <p:cNvGrpSpPr/>
              <p:nvPr/>
            </p:nvGrpSpPr>
            <p:grpSpPr>
              <a:xfrm>
                <a:off x="326687" y="399838"/>
                <a:ext cx="49306" cy="329693"/>
                <a:chOff x="5138963" y="489126"/>
                <a:chExt cx="49306" cy="329693"/>
              </a:xfrm>
            </p:grpSpPr>
            <p:sp>
              <p:nvSpPr>
                <p:cNvPr id="42" name="椭圆 4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3" name="椭圆 4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549001" y="555626"/>
            <a:ext cx="3565799" cy="876848"/>
            <a:chOff x="326687" y="247818"/>
            <a:chExt cx="4861582" cy="725466"/>
          </a:xfrm>
        </p:grpSpPr>
        <p:sp>
          <p:nvSpPr>
            <p:cNvPr id="6" name="文本框 5"/>
            <p:cNvSpPr txBox="1"/>
            <p:nvPr/>
          </p:nvSpPr>
          <p:spPr bwMode="auto">
            <a:xfrm>
              <a:off x="1359122" y="383742"/>
              <a:ext cx="2936607"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    基本术语 </a:t>
              </a:r>
              <a:endParaRPr lang="zh-CN" altLang="en-US" sz="2400" kern="0" dirty="0">
                <a:solidFill>
                  <a:srgbClr val="0070C0"/>
                </a:solidFill>
                <a:cs typeface="+mn-ea"/>
                <a:sym typeface="+mn-lt"/>
              </a:endParaRPr>
            </a:p>
          </p:txBody>
        </p:sp>
        <p:grpSp>
          <p:nvGrpSpPr>
            <p:cNvPr id="7" name="组合 6"/>
            <p:cNvGrpSpPr/>
            <p:nvPr/>
          </p:nvGrpSpPr>
          <p:grpSpPr>
            <a:xfrm>
              <a:off x="326687" y="247818"/>
              <a:ext cx="4861582" cy="725466"/>
              <a:chOff x="326687" y="247818"/>
              <a:chExt cx="4861582" cy="725466"/>
            </a:xfrm>
          </p:grpSpPr>
          <p:grpSp>
            <p:nvGrpSpPr>
              <p:cNvPr id="8" name="组合 7"/>
              <p:cNvGrpSpPr/>
              <p:nvPr/>
            </p:nvGrpSpPr>
            <p:grpSpPr>
              <a:xfrm>
                <a:off x="349799" y="247818"/>
                <a:ext cx="4791980" cy="261575"/>
                <a:chOff x="349799" y="247818"/>
                <a:chExt cx="4791980" cy="261575"/>
              </a:xfrm>
            </p:grpSpPr>
            <p:cxnSp>
              <p:nvCxnSpPr>
                <p:cNvPr id="23" name="直接连接符 22"/>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7" name="任意多边形: 形状 26"/>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28" name="任意多边形: 形状 27"/>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9" name="组合 8"/>
              <p:cNvGrpSpPr/>
              <p:nvPr/>
            </p:nvGrpSpPr>
            <p:grpSpPr>
              <a:xfrm>
                <a:off x="349799" y="711709"/>
                <a:ext cx="4815092" cy="261575"/>
                <a:chOff x="358852" y="925118"/>
                <a:chExt cx="4815092" cy="261575"/>
              </a:xfrm>
            </p:grpSpPr>
            <p:cxnSp>
              <p:nvCxnSpPr>
                <p:cNvPr id="16" name="直接连接符 15"/>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1" name="任意多边形: 形状 20"/>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22" name="任意多边形: 形状 21"/>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0" name="组合 9"/>
              <p:cNvGrpSpPr/>
              <p:nvPr/>
            </p:nvGrpSpPr>
            <p:grpSpPr>
              <a:xfrm>
                <a:off x="5138963" y="489126"/>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11" name="组合 10"/>
              <p:cNvGrpSpPr/>
              <p:nvPr/>
            </p:nvGrpSpPr>
            <p:grpSpPr>
              <a:xfrm>
                <a:off x="326687" y="399838"/>
                <a:ext cx="49306" cy="329693"/>
                <a:chOff x="5138963" y="489126"/>
                <a:chExt cx="49306" cy="329693"/>
              </a:xfrm>
            </p:grpSpPr>
            <p:sp>
              <p:nvSpPr>
                <p:cNvPr id="12" name="椭圆 1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3" name="椭圆 1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
        <p:nvSpPr>
          <p:cNvPr id="29" name="Rectangle 3"/>
          <p:cNvSpPr txBox="1">
            <a:spLocks noChangeArrowheads="1"/>
          </p:cNvSpPr>
          <p:nvPr/>
        </p:nvSpPr>
        <p:spPr>
          <a:xfrm>
            <a:off x="1070803" y="2793125"/>
            <a:ext cx="10182909" cy="1918569"/>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50000"/>
              </a:lnSpc>
              <a:spcBef>
                <a:spcPts val="0"/>
              </a:spcBef>
              <a:buClr>
                <a:srgbClr val="7030A0"/>
              </a:buClr>
              <a:buNone/>
            </a:pPr>
            <a:r>
              <a:rPr lang="zh-CN" altLang="zh-CN" sz="2400" dirty="0">
                <a:solidFill>
                  <a:schemeClr val="tx2"/>
                </a:solidFill>
                <a:cs typeface="+mn-ea"/>
                <a:sym typeface="+mn-lt"/>
              </a:rPr>
              <a:t>	</a:t>
            </a:r>
            <a:r>
              <a:rPr lang="zh-CN" altLang="en-US" sz="2400" dirty="0">
                <a:cs typeface="+mn-ea"/>
                <a:sym typeface="+mn-lt"/>
              </a:rPr>
              <a:t>数据结构中的数据是指所有能输入到计算机中并被计算机识别、存储和加工处理的符号，是计算机处理的信息的符号化表示形式。</a:t>
            </a:r>
            <a:endParaRPr lang="en-US" altLang="zh-CN" sz="2400" dirty="0">
              <a:cs typeface="+mn-ea"/>
              <a:sym typeface="+mn-lt"/>
            </a:endParaRPr>
          </a:p>
          <a:p>
            <a:pPr marL="452755" indent="0">
              <a:lnSpc>
                <a:spcPct val="150000"/>
              </a:lnSpc>
              <a:spcBef>
                <a:spcPts val="0"/>
              </a:spcBef>
              <a:buClr>
                <a:srgbClr val="7030A0"/>
              </a:buClr>
              <a:buNone/>
            </a:pPr>
            <a:r>
              <a:rPr lang="zh-CN" altLang="en-US" sz="2400" dirty="0">
                <a:cs typeface="+mn-ea"/>
                <a:sym typeface="+mn-lt"/>
              </a:rPr>
              <a:t>例如，整数、实数、字符、声音、图形、图像等都可以用数据来表示。</a:t>
            </a:r>
            <a:endParaRPr lang="zh-CN" altLang="en-US" sz="2400" dirty="0">
              <a:cs typeface="+mn-ea"/>
              <a:sym typeface="+mn-lt"/>
            </a:endParaRPr>
          </a:p>
        </p:txBody>
      </p:sp>
      <p:grpSp>
        <p:nvGrpSpPr>
          <p:cNvPr id="30" name="组合 29"/>
          <p:cNvGrpSpPr/>
          <p:nvPr/>
        </p:nvGrpSpPr>
        <p:grpSpPr>
          <a:xfrm>
            <a:off x="1070804" y="1806125"/>
            <a:ext cx="1446729" cy="585994"/>
            <a:chOff x="2095500" y="2383227"/>
            <a:chExt cx="5974916" cy="2420128"/>
          </a:xfrm>
        </p:grpSpPr>
        <p:grpSp>
          <p:nvGrpSpPr>
            <p:cNvPr id="31" name="组合 30"/>
            <p:cNvGrpSpPr/>
            <p:nvPr/>
          </p:nvGrpSpPr>
          <p:grpSpPr>
            <a:xfrm>
              <a:off x="2095500" y="2416787"/>
              <a:ext cx="2386568" cy="2386568"/>
              <a:chOff x="4841875" y="1765300"/>
              <a:chExt cx="2495550" cy="2495550"/>
            </a:xfrm>
          </p:grpSpPr>
          <p:sp>
            <p:nvSpPr>
              <p:cNvPr id="33" name="椭圆 32"/>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34" name="圆: 空心 33"/>
              <p:cNvSpPr/>
              <p:nvPr/>
            </p:nvSpPr>
            <p:spPr>
              <a:xfrm>
                <a:off x="4841875"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35" name="任意多边形: 形状 34"/>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grpSp>
        <p:sp>
          <p:nvSpPr>
            <p:cNvPr id="32" name="矩形 31"/>
            <p:cNvSpPr/>
            <p:nvPr/>
          </p:nvSpPr>
          <p:spPr>
            <a:xfrm>
              <a:off x="2546701" y="2383227"/>
              <a:ext cx="1398211" cy="2052038"/>
            </a:xfrm>
            <a:prstGeom prst="rect">
              <a:avLst/>
            </a:prstGeom>
          </p:spPr>
          <p:txBody>
            <a:bodyPr wrap="none">
              <a:spAutoFit/>
            </a:bodyPr>
            <a:lstStyle/>
            <a:p>
              <a:pPr algn="ctr">
                <a:lnSpc>
                  <a:spcPct val="120000"/>
                </a:lnSpc>
              </a:pPr>
              <a:r>
                <a:rPr lang="en-US" altLang="zh-CN" sz="2400" dirty="0">
                  <a:solidFill>
                    <a:schemeClr val="bg1"/>
                  </a:solidFill>
                  <a:cs typeface="+mn-ea"/>
                  <a:sym typeface="+mn-lt"/>
                </a:rPr>
                <a:t>1</a:t>
              </a:r>
              <a:endParaRPr lang="en-US" altLang="zh-CN" sz="2400" dirty="0">
                <a:solidFill>
                  <a:schemeClr val="bg1"/>
                </a:solidFill>
                <a:cs typeface="+mn-ea"/>
                <a:sym typeface="+mn-lt"/>
              </a:endParaRPr>
            </a:p>
          </p:txBody>
        </p:sp>
        <p:sp>
          <p:nvSpPr>
            <p:cNvPr id="36" name="矩形 35"/>
            <p:cNvSpPr/>
            <p:nvPr/>
          </p:nvSpPr>
          <p:spPr>
            <a:xfrm>
              <a:off x="4447778" y="2562971"/>
              <a:ext cx="3622638" cy="2055746"/>
            </a:xfrm>
            <a:prstGeom prst="rect">
              <a:avLst/>
            </a:prstGeom>
          </p:spPr>
          <p:txBody>
            <a:bodyPr wrap="none">
              <a:spAutoFit/>
            </a:bodyPr>
            <a:lstStyle/>
            <a:p>
              <a:pPr algn="ctr">
                <a:lnSpc>
                  <a:spcPct val="120000"/>
                </a:lnSpc>
              </a:pPr>
              <a:r>
                <a:rPr lang="zh-CN" altLang="en-US" sz="2400" dirty="0">
                  <a:solidFill>
                    <a:srgbClr val="44546A"/>
                  </a:solidFill>
                  <a:cs typeface="+mn-ea"/>
                  <a:sym typeface="+mn-lt"/>
                </a:rPr>
                <a:t> </a:t>
              </a:r>
              <a:r>
                <a:rPr lang="zh-CN" altLang="en-US" sz="2400" dirty="0">
                  <a:solidFill>
                    <a:srgbClr val="0070C0"/>
                  </a:solidFill>
                  <a:cs typeface="+mn-ea"/>
                  <a:sym typeface="+mn-lt"/>
                </a:rPr>
                <a:t>数据</a:t>
              </a:r>
              <a:endParaRPr lang="en-US" altLang="zh-CN" sz="2400" dirty="0">
                <a:solidFill>
                  <a:srgbClr val="0070C0"/>
                </a:solidFill>
                <a:cs typeface="+mn-ea"/>
                <a:sym typeface="+mn-lt"/>
              </a:endParaRPr>
            </a:p>
          </p:txBody>
        </p:sp>
      </p:grpSp>
      <p:grpSp>
        <p:nvGrpSpPr>
          <p:cNvPr id="37" name="组合 6"/>
          <p:cNvGrpSpPr/>
          <p:nvPr/>
        </p:nvGrpSpPr>
        <p:grpSpPr>
          <a:xfrm>
            <a:off x="850294" y="2601307"/>
            <a:ext cx="10536392" cy="2110387"/>
            <a:chOff x="1584402" y="1903846"/>
            <a:chExt cx="9062674" cy="3823037"/>
          </a:xfrm>
        </p:grpSpPr>
        <p:grpSp>
          <p:nvGrpSpPr>
            <p:cNvPr id="38" name="组合 7"/>
            <p:cNvGrpSpPr/>
            <p:nvPr/>
          </p:nvGrpSpPr>
          <p:grpSpPr>
            <a:xfrm>
              <a:off x="1584402" y="3288139"/>
              <a:ext cx="9062674" cy="2438744"/>
              <a:chOff x="1584402" y="3288139"/>
              <a:chExt cx="9062674" cy="2438744"/>
            </a:xfrm>
          </p:grpSpPr>
          <p:sp>
            <p:nvSpPr>
              <p:cNvPr id="49" name="任意多边形: 形状 18"/>
              <p:cNvSpPr/>
              <p:nvPr/>
            </p:nvSpPr>
            <p:spPr>
              <a:xfrm>
                <a:off x="1652007" y="3288139"/>
                <a:ext cx="8888987" cy="230743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0"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1"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2" name="梯形 4"/>
              <p:cNvSpPr/>
              <p:nvPr/>
            </p:nvSpPr>
            <p:spPr>
              <a:xfrm rot="2097783" flipV="1">
                <a:off x="1613704" y="5373663"/>
                <a:ext cx="284271" cy="9600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3"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54"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5"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6"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7"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9" name="组合 8"/>
            <p:cNvGrpSpPr/>
            <p:nvPr/>
          </p:nvGrpSpPr>
          <p:grpSpPr>
            <a:xfrm flipH="1" flipV="1">
              <a:off x="1584402" y="1903846"/>
              <a:ext cx="9062674" cy="2137112"/>
              <a:chOff x="1584402" y="3589771"/>
              <a:chExt cx="9062674" cy="2137112"/>
            </a:xfrm>
          </p:grpSpPr>
          <p:sp>
            <p:nvSpPr>
              <p:cNvPr id="40" name="任意多边形: 形状 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1" name="梯形 1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2" name="梯形 1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3" name="梯形 4"/>
              <p:cNvSpPr/>
              <p:nvPr/>
            </p:nvSpPr>
            <p:spPr>
              <a:xfrm rot="2028953" flipV="1">
                <a:off x="1611512" y="5410051"/>
                <a:ext cx="315640" cy="8282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4" name="椭圆 1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45" name="任意多边形: 形状 1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6" name="任意多边形: 形状 1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7"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8"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p:cTn id="11" dur="500" fill="hold"/>
                                        <p:tgtEl>
                                          <p:spTgt spid="30"/>
                                        </p:tgtEl>
                                        <p:attrNameLst>
                                          <p:attrName>ppt_w</p:attrName>
                                        </p:attrNameLst>
                                      </p:cBhvr>
                                      <p:tavLst>
                                        <p:tav tm="0">
                                          <p:val>
                                            <p:fltVal val="0"/>
                                          </p:val>
                                        </p:tav>
                                        <p:tav tm="100000">
                                          <p:val>
                                            <p:strVal val="#ppt_w"/>
                                          </p:val>
                                        </p:tav>
                                      </p:tavLst>
                                    </p:anim>
                                    <p:anim calcmode="lin" valueType="num">
                                      <p:cBhvr>
                                        <p:cTn id="12" dur="500" fill="hold"/>
                                        <p:tgtEl>
                                          <p:spTgt spid="30"/>
                                        </p:tgtEl>
                                        <p:attrNameLst>
                                          <p:attrName>ppt_h</p:attrName>
                                        </p:attrNameLst>
                                      </p:cBhvr>
                                      <p:tavLst>
                                        <p:tav tm="0">
                                          <p:val>
                                            <p:fltVal val="0"/>
                                          </p:val>
                                        </p:tav>
                                        <p:tav tm="100000">
                                          <p:val>
                                            <p:strVal val="#ppt_h"/>
                                          </p:val>
                                        </p:tav>
                                      </p:tavLst>
                                    </p:anim>
                                    <p:animEffect transition="in" filter="fade">
                                      <p:cBhvr>
                                        <p:cTn id="13" dur="500"/>
                                        <p:tgtEl>
                                          <p:spTgt spid="30"/>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500"/>
                                        <p:tgtEl>
                                          <p:spTgt spid="37"/>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left)">
                                      <p:cBhvr>
                                        <p:cTn id="2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549001" y="555626"/>
            <a:ext cx="3565799" cy="876848"/>
            <a:chOff x="326687" y="247818"/>
            <a:chExt cx="4861582" cy="725466"/>
          </a:xfrm>
        </p:grpSpPr>
        <p:sp>
          <p:nvSpPr>
            <p:cNvPr id="6" name="文本框 5"/>
            <p:cNvSpPr txBox="1"/>
            <p:nvPr/>
          </p:nvSpPr>
          <p:spPr bwMode="auto">
            <a:xfrm>
              <a:off x="1359122" y="383742"/>
              <a:ext cx="2936607"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    基本术语 </a:t>
              </a:r>
              <a:endParaRPr lang="zh-CN" altLang="en-US" sz="2400" kern="0" dirty="0">
                <a:solidFill>
                  <a:srgbClr val="0070C0"/>
                </a:solidFill>
                <a:cs typeface="+mn-ea"/>
                <a:sym typeface="+mn-lt"/>
              </a:endParaRPr>
            </a:p>
          </p:txBody>
        </p:sp>
        <p:grpSp>
          <p:nvGrpSpPr>
            <p:cNvPr id="7" name="组合 6"/>
            <p:cNvGrpSpPr/>
            <p:nvPr/>
          </p:nvGrpSpPr>
          <p:grpSpPr>
            <a:xfrm>
              <a:off x="326687" y="247818"/>
              <a:ext cx="4861582" cy="725466"/>
              <a:chOff x="326687" y="247818"/>
              <a:chExt cx="4861582" cy="725466"/>
            </a:xfrm>
          </p:grpSpPr>
          <p:grpSp>
            <p:nvGrpSpPr>
              <p:cNvPr id="8" name="组合 7"/>
              <p:cNvGrpSpPr/>
              <p:nvPr/>
            </p:nvGrpSpPr>
            <p:grpSpPr>
              <a:xfrm>
                <a:off x="349799" y="247818"/>
                <a:ext cx="4791980" cy="261575"/>
                <a:chOff x="349799" y="247818"/>
                <a:chExt cx="4791980" cy="261575"/>
              </a:xfrm>
            </p:grpSpPr>
            <p:cxnSp>
              <p:nvCxnSpPr>
                <p:cNvPr id="23" name="直接连接符 22"/>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7" name="任意多边形: 形状 26"/>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28" name="任意多边形: 形状 27"/>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9" name="组合 8"/>
              <p:cNvGrpSpPr/>
              <p:nvPr/>
            </p:nvGrpSpPr>
            <p:grpSpPr>
              <a:xfrm>
                <a:off x="349799" y="711709"/>
                <a:ext cx="4815092" cy="261575"/>
                <a:chOff x="358852" y="925118"/>
                <a:chExt cx="4815092" cy="261575"/>
              </a:xfrm>
            </p:grpSpPr>
            <p:cxnSp>
              <p:nvCxnSpPr>
                <p:cNvPr id="16" name="直接连接符 15"/>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1" name="任意多边形: 形状 20"/>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22" name="任意多边形: 形状 21"/>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0" name="组合 9"/>
              <p:cNvGrpSpPr/>
              <p:nvPr/>
            </p:nvGrpSpPr>
            <p:grpSpPr>
              <a:xfrm>
                <a:off x="5138963" y="489126"/>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11" name="组合 10"/>
              <p:cNvGrpSpPr/>
              <p:nvPr/>
            </p:nvGrpSpPr>
            <p:grpSpPr>
              <a:xfrm>
                <a:off x="326687" y="399838"/>
                <a:ext cx="49306" cy="329693"/>
                <a:chOff x="5138963" y="489126"/>
                <a:chExt cx="49306" cy="329693"/>
              </a:xfrm>
            </p:grpSpPr>
            <p:sp>
              <p:nvSpPr>
                <p:cNvPr id="12" name="椭圆 1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3" name="椭圆 1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37" name="组合 36"/>
          <p:cNvGrpSpPr/>
          <p:nvPr/>
        </p:nvGrpSpPr>
        <p:grpSpPr>
          <a:xfrm>
            <a:off x="1113995" y="1878435"/>
            <a:ext cx="2054502" cy="577868"/>
            <a:chOff x="2095500" y="2416787"/>
            <a:chExt cx="8484987" cy="2386568"/>
          </a:xfrm>
        </p:grpSpPr>
        <p:grpSp>
          <p:nvGrpSpPr>
            <p:cNvPr id="38" name="组合 37"/>
            <p:cNvGrpSpPr/>
            <p:nvPr/>
          </p:nvGrpSpPr>
          <p:grpSpPr>
            <a:xfrm>
              <a:off x="2095500" y="2416787"/>
              <a:ext cx="2386568" cy="2386568"/>
              <a:chOff x="4841875" y="1765300"/>
              <a:chExt cx="2495550" cy="2495550"/>
            </a:xfrm>
          </p:grpSpPr>
          <p:sp>
            <p:nvSpPr>
              <p:cNvPr id="41" name="椭圆 40"/>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42" name="圆: 空心 41"/>
              <p:cNvSpPr/>
              <p:nvPr/>
            </p:nvSpPr>
            <p:spPr>
              <a:xfrm>
                <a:off x="4841875"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43" name="任意多边形: 形状 42"/>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grpSp>
        <p:sp>
          <p:nvSpPr>
            <p:cNvPr id="39" name="矩形 38"/>
            <p:cNvSpPr/>
            <p:nvPr/>
          </p:nvSpPr>
          <p:spPr>
            <a:xfrm>
              <a:off x="2632117" y="2448422"/>
              <a:ext cx="1398211" cy="2052038"/>
            </a:xfrm>
            <a:prstGeom prst="rect">
              <a:avLst/>
            </a:prstGeom>
          </p:spPr>
          <p:txBody>
            <a:bodyPr wrap="none">
              <a:spAutoFit/>
            </a:bodyPr>
            <a:lstStyle/>
            <a:p>
              <a:pPr algn="ctr">
                <a:lnSpc>
                  <a:spcPct val="120000"/>
                </a:lnSpc>
              </a:pPr>
              <a:r>
                <a:rPr lang="en-US" altLang="zh-CN" sz="2400" dirty="0">
                  <a:solidFill>
                    <a:schemeClr val="bg1"/>
                  </a:solidFill>
                  <a:cs typeface="+mn-ea"/>
                  <a:sym typeface="+mn-lt"/>
                </a:rPr>
                <a:t>2</a:t>
              </a:r>
              <a:endParaRPr lang="en-US" altLang="zh-CN" sz="2400" dirty="0">
                <a:solidFill>
                  <a:schemeClr val="bg1"/>
                </a:solidFill>
                <a:cs typeface="+mn-ea"/>
                <a:sym typeface="+mn-lt"/>
              </a:endParaRPr>
            </a:p>
          </p:txBody>
        </p:sp>
        <p:sp>
          <p:nvSpPr>
            <p:cNvPr id="40" name="矩形 39"/>
            <p:cNvSpPr/>
            <p:nvPr/>
          </p:nvSpPr>
          <p:spPr>
            <a:xfrm>
              <a:off x="4415647" y="2416787"/>
              <a:ext cx="6164840" cy="2055746"/>
            </a:xfrm>
            <a:prstGeom prst="rect">
              <a:avLst/>
            </a:prstGeom>
          </p:spPr>
          <p:txBody>
            <a:bodyPr wrap="none">
              <a:spAutoFit/>
            </a:bodyPr>
            <a:lstStyle/>
            <a:p>
              <a:pPr algn="ctr">
                <a:lnSpc>
                  <a:spcPct val="120000"/>
                </a:lnSpc>
              </a:pPr>
              <a:r>
                <a:rPr lang="zh-CN" altLang="en-US" sz="2400" dirty="0">
                  <a:solidFill>
                    <a:srgbClr val="44546A"/>
                  </a:solidFill>
                  <a:cs typeface="+mn-ea"/>
                  <a:sym typeface="+mn-lt"/>
                </a:rPr>
                <a:t> </a:t>
              </a:r>
              <a:r>
                <a:rPr lang="zh-CN" altLang="en-US" sz="2400" dirty="0">
                  <a:solidFill>
                    <a:srgbClr val="0070C0"/>
                  </a:solidFill>
                  <a:cs typeface="+mn-ea"/>
                  <a:sym typeface="+mn-lt"/>
                </a:rPr>
                <a:t>数据元素</a:t>
              </a:r>
              <a:endParaRPr lang="en-US" altLang="zh-CN" sz="2400" dirty="0">
                <a:solidFill>
                  <a:srgbClr val="0070C0"/>
                </a:solidFill>
                <a:cs typeface="+mn-ea"/>
                <a:sym typeface="+mn-lt"/>
              </a:endParaRPr>
            </a:p>
          </p:txBody>
        </p:sp>
      </p:grpSp>
      <p:sp>
        <p:nvSpPr>
          <p:cNvPr id="44" name="Rectangle 3"/>
          <p:cNvSpPr txBox="1">
            <a:spLocks noChangeArrowheads="1"/>
          </p:cNvSpPr>
          <p:nvPr/>
        </p:nvSpPr>
        <p:spPr>
          <a:xfrm>
            <a:off x="1113995" y="2947439"/>
            <a:ext cx="10139717" cy="3139852"/>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50000"/>
              </a:lnSpc>
              <a:spcBef>
                <a:spcPts val="0"/>
              </a:spcBef>
              <a:buClr>
                <a:srgbClr val="7030A0"/>
              </a:buClr>
              <a:buNone/>
            </a:pPr>
            <a:r>
              <a:rPr lang="zh-CN" altLang="en-US" sz="2400" dirty="0">
                <a:solidFill>
                  <a:schemeClr val="tx2"/>
                </a:solidFill>
                <a:cs typeface="+mn-ea"/>
                <a:sym typeface="+mn-lt"/>
              </a:rPr>
              <a:t>      </a:t>
            </a:r>
            <a:r>
              <a:rPr lang="zh-CN" altLang="en-US" sz="2400" dirty="0">
                <a:cs typeface="+mn-ea"/>
                <a:sym typeface="+mn-lt"/>
              </a:rPr>
              <a:t>数据元素是数据的基本单位，也是数据结构中讨论的基本单位，简称元素。一个数据元素可以仅包含一个简单的数据项，如一个实数，也可以包含多个不同类型或相同类型的数据项，如一名教师信息、一本图书信息、一件商品信息等都会包括多个数据项。每一个客观存在的事件也都可以作为数据元素，如一次旅游、一次考试、一次借书等。 </a:t>
            </a:r>
            <a:endParaRPr lang="zh-CN" altLang="en-US" sz="2400" dirty="0">
              <a:cs typeface="+mn-ea"/>
              <a:sym typeface="+mn-lt"/>
            </a:endParaRPr>
          </a:p>
        </p:txBody>
      </p:sp>
      <p:grpSp>
        <p:nvGrpSpPr>
          <p:cNvPr id="34" name="组合 6"/>
          <p:cNvGrpSpPr/>
          <p:nvPr/>
        </p:nvGrpSpPr>
        <p:grpSpPr>
          <a:xfrm>
            <a:off x="850294" y="2705016"/>
            <a:ext cx="10536392" cy="3382275"/>
            <a:chOff x="1584402" y="1903846"/>
            <a:chExt cx="9062674" cy="3823037"/>
          </a:xfrm>
        </p:grpSpPr>
        <p:grpSp>
          <p:nvGrpSpPr>
            <p:cNvPr id="35" name="组合 7"/>
            <p:cNvGrpSpPr/>
            <p:nvPr/>
          </p:nvGrpSpPr>
          <p:grpSpPr>
            <a:xfrm>
              <a:off x="1584402" y="3288139"/>
              <a:ext cx="9062674" cy="2438744"/>
              <a:chOff x="1584402" y="3288139"/>
              <a:chExt cx="9062674" cy="2438744"/>
            </a:xfrm>
          </p:grpSpPr>
          <p:sp>
            <p:nvSpPr>
              <p:cNvPr id="54" name="任意多边形: 形状 18"/>
              <p:cNvSpPr/>
              <p:nvPr/>
            </p:nvSpPr>
            <p:spPr>
              <a:xfrm>
                <a:off x="1652007" y="3288139"/>
                <a:ext cx="8888987" cy="230743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5"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6"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7"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8"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59"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0"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1"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2"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6" name="组合 8"/>
            <p:cNvGrpSpPr/>
            <p:nvPr/>
          </p:nvGrpSpPr>
          <p:grpSpPr>
            <a:xfrm flipH="1" flipV="1">
              <a:off x="1584402" y="1903846"/>
              <a:ext cx="9062674" cy="2137112"/>
              <a:chOff x="1584402" y="3589771"/>
              <a:chExt cx="9062674" cy="2137112"/>
            </a:xfrm>
          </p:grpSpPr>
          <p:sp>
            <p:nvSpPr>
              <p:cNvPr id="45" name="任意多边形: 形状 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6" name="梯形 1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7" name="梯形 1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8"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9" name="椭圆 1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50" name="任意多边形: 形状 1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1" name="任意多边形: 形状 1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2"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3"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animEffect transition="in" filter="fade">
                                      <p:cBhvr>
                                        <p:cTn id="13" dur="500"/>
                                        <p:tgtEl>
                                          <p:spTgt spid="37"/>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44"/>
                                        </p:tgtEl>
                                        <p:attrNameLst>
                                          <p:attrName>style.visibility</p:attrName>
                                        </p:attrNameLst>
                                      </p:cBhvr>
                                      <p:to>
                                        <p:strVal val="visible"/>
                                      </p:to>
                                    </p:set>
                                    <p:animEffect transition="in" filter="wipe(left)">
                                      <p:cBhvr>
                                        <p:cTn id="21"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779683" y="2694213"/>
            <a:ext cx="10545746" cy="3089335"/>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gn="just">
              <a:lnSpc>
                <a:spcPct val="150000"/>
              </a:lnSpc>
              <a:spcBef>
                <a:spcPts val="0"/>
              </a:spcBef>
              <a:buClr>
                <a:srgbClr val="7030A0"/>
              </a:buClr>
              <a:buNone/>
            </a:pPr>
            <a:r>
              <a:rPr lang="zh-CN" altLang="zh-CN" sz="2400" dirty="0">
                <a:solidFill>
                  <a:schemeClr val="tx2"/>
                </a:solidFill>
                <a:cs typeface="+mn-ea"/>
                <a:sym typeface="+mn-lt"/>
              </a:rPr>
              <a:t>	</a:t>
            </a:r>
            <a:r>
              <a:rPr lang="zh-CN" altLang="en-US" sz="2400" dirty="0">
                <a:cs typeface="+mn-ea"/>
                <a:sym typeface="+mn-lt"/>
              </a:rPr>
              <a:t>数据项是数据的不可分割的最小单位，又称数据域。数据项是数据结构中讨论的最小单位，数据元素是数据项的集合。</a:t>
            </a:r>
            <a:endParaRPr lang="en-US" altLang="zh-CN" sz="2400" dirty="0">
              <a:cs typeface="+mn-ea"/>
              <a:sym typeface="+mn-lt"/>
            </a:endParaRPr>
          </a:p>
          <a:p>
            <a:pPr marL="452755" indent="0" algn="just">
              <a:lnSpc>
                <a:spcPct val="150000"/>
              </a:lnSpc>
              <a:spcBef>
                <a:spcPts val="0"/>
              </a:spcBef>
              <a:buClr>
                <a:srgbClr val="7030A0"/>
              </a:buClr>
              <a:buNone/>
            </a:pPr>
            <a:r>
              <a:rPr lang="zh-CN" altLang="en-US" sz="2400" dirty="0">
                <a:cs typeface="+mn-ea"/>
                <a:sym typeface="+mn-lt"/>
              </a:rPr>
              <a:t>例如，一名教师信息是一个数据元素，由教师编号、姓名、性别、年龄和职称等数据项组成。</a:t>
            </a:r>
            <a:endParaRPr lang="zh-CN" altLang="en-US" sz="2400" dirty="0">
              <a:cs typeface="+mn-ea"/>
              <a:sym typeface="+mn-lt"/>
            </a:endParaRPr>
          </a:p>
          <a:p>
            <a:pPr marL="452755" indent="-452755" algn="just">
              <a:lnSpc>
                <a:spcPct val="120000"/>
              </a:lnSpc>
              <a:spcBef>
                <a:spcPts val="0"/>
              </a:spcBef>
              <a:buClr>
                <a:srgbClr val="7030A0"/>
              </a:buClr>
              <a:buNone/>
            </a:pPr>
            <a:endParaRPr lang="zh-CN" altLang="en-US" sz="2400" dirty="0">
              <a:solidFill>
                <a:schemeClr val="tx2"/>
              </a:solidFill>
              <a:cs typeface="+mn-ea"/>
              <a:sym typeface="+mn-lt"/>
            </a:endParaRPr>
          </a:p>
        </p:txBody>
      </p:sp>
      <p:grpSp>
        <p:nvGrpSpPr>
          <p:cNvPr id="30" name="组合 29"/>
          <p:cNvGrpSpPr/>
          <p:nvPr/>
        </p:nvGrpSpPr>
        <p:grpSpPr>
          <a:xfrm>
            <a:off x="916931" y="1726401"/>
            <a:ext cx="1887850" cy="595519"/>
            <a:chOff x="2095500" y="2343889"/>
            <a:chExt cx="7796723" cy="2459466"/>
          </a:xfrm>
        </p:grpSpPr>
        <p:grpSp>
          <p:nvGrpSpPr>
            <p:cNvPr id="31" name="组合 30"/>
            <p:cNvGrpSpPr/>
            <p:nvPr/>
          </p:nvGrpSpPr>
          <p:grpSpPr>
            <a:xfrm>
              <a:off x="2095500" y="2416787"/>
              <a:ext cx="2386568" cy="2386568"/>
              <a:chOff x="4841875" y="1765300"/>
              <a:chExt cx="2495550" cy="2495550"/>
            </a:xfrm>
          </p:grpSpPr>
          <p:sp>
            <p:nvSpPr>
              <p:cNvPr id="33" name="椭圆 32"/>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34" name="圆: 空心 33"/>
              <p:cNvSpPr/>
              <p:nvPr/>
            </p:nvSpPr>
            <p:spPr>
              <a:xfrm>
                <a:off x="4841875"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35" name="任意多边形: 形状 34"/>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grpSp>
        <p:sp>
          <p:nvSpPr>
            <p:cNvPr id="32" name="矩形 31"/>
            <p:cNvSpPr/>
            <p:nvPr/>
          </p:nvSpPr>
          <p:spPr>
            <a:xfrm>
              <a:off x="2664714" y="2343889"/>
              <a:ext cx="1398211" cy="2052038"/>
            </a:xfrm>
            <a:prstGeom prst="rect">
              <a:avLst/>
            </a:prstGeom>
          </p:spPr>
          <p:txBody>
            <a:bodyPr wrap="none">
              <a:spAutoFit/>
            </a:bodyPr>
            <a:lstStyle/>
            <a:p>
              <a:pPr algn="ctr">
                <a:lnSpc>
                  <a:spcPct val="120000"/>
                </a:lnSpc>
              </a:pPr>
              <a:r>
                <a:rPr lang="en-US" altLang="zh-CN" sz="2400" dirty="0">
                  <a:solidFill>
                    <a:schemeClr val="bg1"/>
                  </a:solidFill>
                  <a:cs typeface="+mn-ea"/>
                  <a:sym typeface="+mn-lt"/>
                </a:rPr>
                <a:t>3</a:t>
              </a:r>
              <a:endParaRPr lang="en-US" altLang="zh-CN" sz="2400" dirty="0">
                <a:solidFill>
                  <a:schemeClr val="bg1"/>
                </a:solidFill>
                <a:cs typeface="+mn-ea"/>
                <a:sym typeface="+mn-lt"/>
              </a:endParaRPr>
            </a:p>
          </p:txBody>
        </p:sp>
        <p:sp>
          <p:nvSpPr>
            <p:cNvPr id="36" name="矩形 35"/>
            <p:cNvSpPr/>
            <p:nvPr/>
          </p:nvSpPr>
          <p:spPr>
            <a:xfrm>
              <a:off x="4447778" y="2562971"/>
              <a:ext cx="5444445" cy="2055746"/>
            </a:xfrm>
            <a:prstGeom prst="rect">
              <a:avLst/>
            </a:prstGeom>
          </p:spPr>
          <p:txBody>
            <a:bodyPr wrap="square">
              <a:spAutoFit/>
            </a:bodyPr>
            <a:lstStyle/>
            <a:p>
              <a:pPr algn="ctr">
                <a:lnSpc>
                  <a:spcPct val="120000"/>
                </a:lnSpc>
              </a:pPr>
              <a:r>
                <a:rPr lang="zh-CN" altLang="en-US" sz="2400" dirty="0">
                  <a:solidFill>
                    <a:srgbClr val="44546A"/>
                  </a:solidFill>
                  <a:cs typeface="+mn-ea"/>
                  <a:sym typeface="+mn-lt"/>
                </a:rPr>
                <a:t> </a:t>
              </a:r>
              <a:r>
                <a:rPr lang="zh-CN" altLang="en-US" sz="2400" dirty="0">
                  <a:solidFill>
                    <a:srgbClr val="0070C0"/>
                  </a:solidFill>
                  <a:cs typeface="+mn-ea"/>
                  <a:sym typeface="+mn-lt"/>
                </a:rPr>
                <a:t>数据项</a:t>
              </a:r>
              <a:endParaRPr lang="en-US" altLang="zh-CN" sz="2400" dirty="0">
                <a:solidFill>
                  <a:srgbClr val="0070C0"/>
                </a:solidFill>
                <a:cs typeface="+mn-ea"/>
                <a:sym typeface="+mn-lt"/>
              </a:endParaRPr>
            </a:p>
          </p:txBody>
        </p:sp>
      </p:grpSp>
      <p:grpSp>
        <p:nvGrpSpPr>
          <p:cNvPr id="18" name="组合 17"/>
          <p:cNvGrpSpPr/>
          <p:nvPr/>
        </p:nvGrpSpPr>
        <p:grpSpPr>
          <a:xfrm>
            <a:off x="549001" y="555626"/>
            <a:ext cx="3565799" cy="876848"/>
            <a:chOff x="326687" y="247818"/>
            <a:chExt cx="4861582" cy="725466"/>
          </a:xfrm>
        </p:grpSpPr>
        <p:sp>
          <p:nvSpPr>
            <p:cNvPr id="19" name="文本框 18"/>
            <p:cNvSpPr txBox="1"/>
            <p:nvPr/>
          </p:nvSpPr>
          <p:spPr bwMode="auto">
            <a:xfrm>
              <a:off x="1359122" y="383742"/>
              <a:ext cx="2936607"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    基本术语 </a:t>
              </a:r>
              <a:endParaRPr lang="zh-CN" altLang="en-US" sz="2400" kern="0" dirty="0">
                <a:solidFill>
                  <a:srgbClr val="0070C0"/>
                </a:solidFill>
                <a:cs typeface="+mn-ea"/>
                <a:sym typeface="+mn-lt"/>
              </a:endParaRPr>
            </a:p>
          </p:txBody>
        </p:sp>
        <p:grpSp>
          <p:nvGrpSpPr>
            <p:cNvPr id="20" name="组合 19"/>
            <p:cNvGrpSpPr/>
            <p:nvPr/>
          </p:nvGrpSpPr>
          <p:grpSpPr>
            <a:xfrm>
              <a:off x="326687" y="247818"/>
              <a:ext cx="4861582" cy="725466"/>
              <a:chOff x="326687" y="247818"/>
              <a:chExt cx="4861582" cy="725466"/>
            </a:xfrm>
          </p:grpSpPr>
          <p:grpSp>
            <p:nvGrpSpPr>
              <p:cNvPr id="21" name="组合 20"/>
              <p:cNvGrpSpPr/>
              <p:nvPr/>
            </p:nvGrpSpPr>
            <p:grpSpPr>
              <a:xfrm>
                <a:off x="349799" y="247818"/>
                <a:ext cx="4791980" cy="261575"/>
                <a:chOff x="349799" y="247818"/>
                <a:chExt cx="4791980" cy="261575"/>
              </a:xfrm>
            </p:grpSpPr>
            <p:cxnSp>
              <p:nvCxnSpPr>
                <p:cNvPr id="52" name="直接连接符 51"/>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6" name="任意多边形: 形状 55"/>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7" name="任意多边形: 形状 56"/>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22" name="组合 21"/>
              <p:cNvGrpSpPr/>
              <p:nvPr/>
            </p:nvGrpSpPr>
            <p:grpSpPr>
              <a:xfrm>
                <a:off x="349799" y="711709"/>
                <a:ext cx="4815092" cy="261575"/>
                <a:chOff x="358852" y="925118"/>
                <a:chExt cx="4815092" cy="261575"/>
              </a:xfrm>
            </p:grpSpPr>
            <p:cxnSp>
              <p:nvCxnSpPr>
                <p:cNvPr id="45" name="直接连接符 4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0" name="任意多边形: 形状 4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51" name="任意多边形: 形状 50"/>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23" name="组合 22"/>
              <p:cNvGrpSpPr/>
              <p:nvPr/>
            </p:nvGrpSpPr>
            <p:grpSpPr>
              <a:xfrm>
                <a:off x="5138963" y="489126"/>
                <a:ext cx="49306" cy="329693"/>
                <a:chOff x="5138963" y="489126"/>
                <a:chExt cx="49306" cy="329693"/>
              </a:xfrm>
            </p:grpSpPr>
            <p:sp>
              <p:nvSpPr>
                <p:cNvPr id="27" name="椭圆 2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8" name="椭圆 2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24" name="组合 23"/>
              <p:cNvGrpSpPr/>
              <p:nvPr/>
            </p:nvGrpSpPr>
            <p:grpSpPr>
              <a:xfrm>
                <a:off x="326687" y="399838"/>
                <a:ext cx="49306" cy="329693"/>
                <a:chOff x="5138963" y="489126"/>
                <a:chExt cx="49306" cy="329693"/>
              </a:xfrm>
            </p:grpSpPr>
            <p:sp>
              <p:nvSpPr>
                <p:cNvPr id="25" name="椭圆 2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6" name="椭圆 2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37" name="组合 6"/>
          <p:cNvGrpSpPr/>
          <p:nvPr/>
        </p:nvGrpSpPr>
        <p:grpSpPr>
          <a:xfrm>
            <a:off x="850294" y="2485871"/>
            <a:ext cx="10536392" cy="2652186"/>
            <a:chOff x="1584402" y="1903846"/>
            <a:chExt cx="9062674" cy="3823037"/>
          </a:xfrm>
        </p:grpSpPr>
        <p:grpSp>
          <p:nvGrpSpPr>
            <p:cNvPr id="38" name="组合 7"/>
            <p:cNvGrpSpPr/>
            <p:nvPr/>
          </p:nvGrpSpPr>
          <p:grpSpPr>
            <a:xfrm>
              <a:off x="1584402" y="3288139"/>
              <a:ext cx="9062674" cy="2438744"/>
              <a:chOff x="1584402" y="3288139"/>
              <a:chExt cx="9062674" cy="2438744"/>
            </a:xfrm>
          </p:grpSpPr>
          <p:sp>
            <p:nvSpPr>
              <p:cNvPr id="62" name="任意多边形: 形状 18"/>
              <p:cNvSpPr/>
              <p:nvPr/>
            </p:nvSpPr>
            <p:spPr>
              <a:xfrm>
                <a:off x="1652007" y="3288139"/>
                <a:ext cx="8888987" cy="230743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3"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4"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5" name="梯形 4"/>
              <p:cNvSpPr/>
              <p:nvPr/>
            </p:nvSpPr>
            <p:spPr>
              <a:xfrm rot="2505925" flipV="1">
                <a:off x="1597382" y="5336613"/>
                <a:ext cx="332904" cy="121295"/>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6"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67"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8"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9"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0"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9" name="组合 8"/>
            <p:cNvGrpSpPr/>
            <p:nvPr/>
          </p:nvGrpSpPr>
          <p:grpSpPr>
            <a:xfrm flipH="1" flipV="1">
              <a:off x="1584402" y="1903846"/>
              <a:ext cx="9062674" cy="2137112"/>
              <a:chOff x="1584402" y="3589771"/>
              <a:chExt cx="9062674" cy="2137112"/>
            </a:xfrm>
          </p:grpSpPr>
          <p:sp>
            <p:nvSpPr>
              <p:cNvPr id="40" name="任意多边形: 形状 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1" name="梯形 1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2" name="梯形 1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3" name="梯形 4"/>
              <p:cNvSpPr/>
              <p:nvPr/>
            </p:nvSpPr>
            <p:spPr>
              <a:xfrm rot="2384120" flipV="1">
                <a:off x="1637316" y="5373169"/>
                <a:ext cx="274790" cy="10828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4" name="椭圆 1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58" name="任意多边形: 形状 1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9" name="任意多边形: 形状 1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0"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1"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p:cTn id="11" dur="500" fill="hold"/>
                                        <p:tgtEl>
                                          <p:spTgt spid="30"/>
                                        </p:tgtEl>
                                        <p:attrNameLst>
                                          <p:attrName>ppt_w</p:attrName>
                                        </p:attrNameLst>
                                      </p:cBhvr>
                                      <p:tavLst>
                                        <p:tav tm="0">
                                          <p:val>
                                            <p:fltVal val="0"/>
                                          </p:val>
                                        </p:tav>
                                        <p:tav tm="100000">
                                          <p:val>
                                            <p:strVal val="#ppt_w"/>
                                          </p:val>
                                        </p:tav>
                                      </p:tavLst>
                                    </p:anim>
                                    <p:anim calcmode="lin" valueType="num">
                                      <p:cBhvr>
                                        <p:cTn id="12" dur="500" fill="hold"/>
                                        <p:tgtEl>
                                          <p:spTgt spid="30"/>
                                        </p:tgtEl>
                                        <p:attrNameLst>
                                          <p:attrName>ppt_h</p:attrName>
                                        </p:attrNameLst>
                                      </p:cBhvr>
                                      <p:tavLst>
                                        <p:tav tm="0">
                                          <p:val>
                                            <p:fltVal val="0"/>
                                          </p:val>
                                        </p:tav>
                                        <p:tav tm="100000">
                                          <p:val>
                                            <p:strVal val="#ppt_h"/>
                                          </p:val>
                                        </p:tav>
                                      </p:tavLst>
                                    </p:anim>
                                    <p:animEffect transition="in" filter="fade">
                                      <p:cBhvr>
                                        <p:cTn id="13" dur="500"/>
                                        <p:tgtEl>
                                          <p:spTgt spid="30"/>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500"/>
                                        <p:tgtEl>
                                          <p:spTgt spid="37"/>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left)">
                                      <p:cBhvr>
                                        <p:cTn id="2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916931" y="1802926"/>
            <a:ext cx="2286332" cy="631004"/>
            <a:chOff x="2095500" y="2416787"/>
            <a:chExt cx="8643875" cy="2386568"/>
          </a:xfrm>
        </p:grpSpPr>
        <p:grpSp>
          <p:nvGrpSpPr>
            <p:cNvPr id="38" name="组合 37"/>
            <p:cNvGrpSpPr/>
            <p:nvPr/>
          </p:nvGrpSpPr>
          <p:grpSpPr>
            <a:xfrm>
              <a:off x="2095500" y="2416787"/>
              <a:ext cx="2386568" cy="2386568"/>
              <a:chOff x="4841875" y="1765300"/>
              <a:chExt cx="2495550" cy="2495550"/>
            </a:xfrm>
          </p:grpSpPr>
          <p:sp>
            <p:nvSpPr>
              <p:cNvPr id="41" name="椭圆 40"/>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42" name="圆: 空心 41"/>
              <p:cNvSpPr/>
              <p:nvPr/>
            </p:nvSpPr>
            <p:spPr>
              <a:xfrm>
                <a:off x="4841875"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43" name="任意多边形: 形状 42"/>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grpSp>
        <p:sp>
          <p:nvSpPr>
            <p:cNvPr id="39" name="矩形 38"/>
            <p:cNvSpPr/>
            <p:nvPr/>
          </p:nvSpPr>
          <p:spPr>
            <a:xfrm>
              <a:off x="2664714" y="2562310"/>
              <a:ext cx="1398211" cy="2052038"/>
            </a:xfrm>
            <a:prstGeom prst="rect">
              <a:avLst/>
            </a:prstGeom>
          </p:spPr>
          <p:txBody>
            <a:bodyPr wrap="none">
              <a:spAutoFit/>
            </a:bodyPr>
            <a:lstStyle/>
            <a:p>
              <a:pPr algn="ctr">
                <a:lnSpc>
                  <a:spcPct val="120000"/>
                </a:lnSpc>
              </a:pPr>
              <a:r>
                <a:rPr lang="en-US" altLang="zh-CN" sz="2400" dirty="0">
                  <a:solidFill>
                    <a:schemeClr val="bg1"/>
                  </a:solidFill>
                  <a:cs typeface="+mn-ea"/>
                  <a:sym typeface="+mn-lt"/>
                </a:rPr>
                <a:t>4</a:t>
              </a:r>
              <a:endParaRPr lang="en-US" altLang="zh-CN" sz="2400" dirty="0">
                <a:solidFill>
                  <a:schemeClr val="bg1"/>
                </a:solidFill>
                <a:cs typeface="+mn-ea"/>
                <a:sym typeface="+mn-lt"/>
              </a:endParaRPr>
            </a:p>
          </p:txBody>
        </p:sp>
        <p:sp>
          <p:nvSpPr>
            <p:cNvPr id="40" name="矩形 39"/>
            <p:cNvSpPr/>
            <p:nvPr/>
          </p:nvSpPr>
          <p:spPr>
            <a:xfrm>
              <a:off x="4256760" y="2416787"/>
              <a:ext cx="6482615" cy="2055746"/>
            </a:xfrm>
            <a:prstGeom prst="rect">
              <a:avLst/>
            </a:prstGeom>
          </p:spPr>
          <p:txBody>
            <a:bodyPr wrap="none">
              <a:spAutoFit/>
            </a:bodyPr>
            <a:lstStyle/>
            <a:p>
              <a:pPr algn="ctr">
                <a:lnSpc>
                  <a:spcPct val="120000"/>
                </a:lnSpc>
              </a:pPr>
              <a:r>
                <a:rPr lang="zh-CN" altLang="en-US" sz="2400" dirty="0">
                  <a:solidFill>
                    <a:srgbClr val="44546A"/>
                  </a:solidFill>
                  <a:cs typeface="+mn-ea"/>
                  <a:sym typeface="+mn-lt"/>
                </a:rPr>
                <a:t>  </a:t>
              </a:r>
              <a:r>
                <a:rPr lang="zh-CN" altLang="en-US" sz="2400" dirty="0">
                  <a:solidFill>
                    <a:srgbClr val="0070C0"/>
                  </a:solidFill>
                  <a:cs typeface="+mn-ea"/>
                  <a:sym typeface="+mn-lt"/>
                </a:rPr>
                <a:t>数据对象</a:t>
              </a:r>
              <a:endParaRPr lang="en-US" altLang="zh-CN" sz="2400" dirty="0">
                <a:solidFill>
                  <a:srgbClr val="0070C0"/>
                </a:solidFill>
                <a:cs typeface="+mn-ea"/>
                <a:sym typeface="+mn-lt"/>
              </a:endParaRPr>
            </a:p>
          </p:txBody>
        </p:sp>
      </p:grpSp>
      <p:sp>
        <p:nvSpPr>
          <p:cNvPr id="44" name="Rectangle 3"/>
          <p:cNvSpPr txBox="1">
            <a:spLocks noChangeArrowheads="1"/>
          </p:cNvSpPr>
          <p:nvPr/>
        </p:nvSpPr>
        <p:spPr>
          <a:xfrm>
            <a:off x="952100" y="2789293"/>
            <a:ext cx="10568387" cy="2735613"/>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gn="just">
              <a:lnSpc>
                <a:spcPct val="150000"/>
              </a:lnSpc>
              <a:spcBef>
                <a:spcPts val="0"/>
              </a:spcBef>
              <a:buClr>
                <a:srgbClr val="7030A0"/>
              </a:buClr>
              <a:buNone/>
            </a:pPr>
            <a:r>
              <a:rPr lang="zh-CN" altLang="en-US" sz="2400" dirty="0">
                <a:solidFill>
                  <a:schemeClr val="tx2"/>
                </a:solidFill>
                <a:cs typeface="+mn-ea"/>
                <a:sym typeface="+mn-lt"/>
              </a:rPr>
              <a:t>      </a:t>
            </a:r>
            <a:r>
              <a:rPr lang="zh-CN" altLang="en-US" sz="2400" dirty="0">
                <a:cs typeface="+mn-ea"/>
                <a:sym typeface="+mn-lt"/>
              </a:rPr>
              <a:t>数据对象指具有相同性质的数据元素的集合，是数据的一个子集。</a:t>
            </a:r>
            <a:endParaRPr lang="en-US" altLang="zh-CN" sz="2400" dirty="0">
              <a:cs typeface="+mn-ea"/>
              <a:sym typeface="+mn-lt"/>
            </a:endParaRPr>
          </a:p>
          <a:p>
            <a:pPr marL="452755" indent="0" algn="just">
              <a:lnSpc>
                <a:spcPct val="150000"/>
              </a:lnSpc>
              <a:spcBef>
                <a:spcPts val="0"/>
              </a:spcBef>
              <a:buClr>
                <a:srgbClr val="7030A0"/>
              </a:buClr>
              <a:buNone/>
            </a:pPr>
            <a:r>
              <a:rPr lang="zh-CN" altLang="en-US" sz="2400" dirty="0">
                <a:cs typeface="+mn-ea"/>
                <a:sym typeface="+mn-lt"/>
              </a:rPr>
              <a:t>例如：</a:t>
            </a:r>
            <a:endParaRPr lang="en-US" altLang="zh-CN" sz="2400" dirty="0">
              <a:cs typeface="+mn-ea"/>
              <a:sym typeface="+mn-lt"/>
            </a:endParaRPr>
          </a:p>
          <a:p>
            <a:pPr marL="452755" indent="0" algn="just">
              <a:lnSpc>
                <a:spcPct val="150000"/>
              </a:lnSpc>
              <a:spcBef>
                <a:spcPts val="0"/>
              </a:spcBef>
              <a:buClr>
                <a:srgbClr val="7030A0"/>
              </a:buClr>
              <a:buNone/>
            </a:pPr>
            <a:r>
              <a:rPr lang="zh-CN" altLang="en-US" sz="2400" dirty="0">
                <a:cs typeface="+mn-ea"/>
                <a:sym typeface="+mn-lt"/>
              </a:rPr>
              <a:t>整数数据对象</a:t>
            </a:r>
            <a:r>
              <a:rPr lang="en-US" altLang="zh-CN" sz="2400" dirty="0">
                <a:cs typeface="+mn-ea"/>
                <a:sym typeface="+mn-lt"/>
              </a:rPr>
              <a:t>I={ 0,±1,±2</a:t>
            </a:r>
            <a:r>
              <a:rPr lang="zh-CN" altLang="en-US" sz="2400" dirty="0">
                <a:cs typeface="+mn-ea"/>
                <a:sym typeface="+mn-lt"/>
              </a:rPr>
              <a:t>，</a:t>
            </a:r>
            <a:r>
              <a:rPr lang="en-US" altLang="zh-CN" sz="2400" dirty="0">
                <a:cs typeface="+mn-ea"/>
                <a:sym typeface="+mn-lt"/>
              </a:rPr>
              <a:t>… }</a:t>
            </a:r>
            <a:r>
              <a:rPr lang="zh-CN" altLang="en-US" sz="2400" dirty="0">
                <a:cs typeface="+mn-ea"/>
                <a:sym typeface="+mn-lt"/>
              </a:rPr>
              <a:t>；</a:t>
            </a:r>
            <a:endParaRPr lang="en-US" altLang="zh-CN" sz="2400" dirty="0">
              <a:cs typeface="+mn-ea"/>
              <a:sym typeface="+mn-lt"/>
            </a:endParaRPr>
          </a:p>
          <a:p>
            <a:pPr marL="452755" indent="0" algn="just">
              <a:lnSpc>
                <a:spcPct val="150000"/>
              </a:lnSpc>
              <a:spcBef>
                <a:spcPts val="0"/>
              </a:spcBef>
              <a:buClr>
                <a:srgbClr val="7030A0"/>
              </a:buClr>
              <a:buNone/>
            </a:pPr>
            <a:r>
              <a:rPr lang="zh-CN" altLang="en-US" sz="2400" dirty="0">
                <a:cs typeface="+mn-ea"/>
                <a:sym typeface="+mn-lt"/>
              </a:rPr>
              <a:t>英文字母数据对象</a:t>
            </a:r>
            <a:r>
              <a:rPr lang="en-US" altLang="zh-CN" sz="2400" dirty="0">
                <a:cs typeface="+mn-ea"/>
                <a:sym typeface="+mn-lt"/>
              </a:rPr>
              <a:t>C={'a', 'b',…</a:t>
            </a:r>
            <a:r>
              <a:rPr lang="zh-CN" altLang="en-US" sz="2400" dirty="0">
                <a:cs typeface="+mn-ea"/>
                <a:sym typeface="+mn-lt"/>
              </a:rPr>
              <a:t>，</a:t>
            </a:r>
            <a:r>
              <a:rPr lang="en-US" altLang="zh-CN" sz="2400" dirty="0">
                <a:cs typeface="+mn-ea"/>
                <a:sym typeface="+mn-lt"/>
              </a:rPr>
              <a:t>'z'</a:t>
            </a:r>
            <a:r>
              <a:rPr lang="zh-CN" altLang="en-US" sz="2400" dirty="0">
                <a:cs typeface="+mn-ea"/>
                <a:sym typeface="+mn-lt"/>
              </a:rPr>
              <a:t>，</a:t>
            </a:r>
            <a:r>
              <a:rPr lang="en-US" altLang="zh-CN" sz="2400" dirty="0">
                <a:cs typeface="+mn-ea"/>
                <a:sym typeface="+mn-lt"/>
              </a:rPr>
              <a:t>'A', 'B',…</a:t>
            </a:r>
            <a:r>
              <a:rPr lang="zh-CN" altLang="en-US" sz="2400" dirty="0">
                <a:cs typeface="+mn-ea"/>
                <a:sym typeface="+mn-lt"/>
              </a:rPr>
              <a:t>，</a:t>
            </a:r>
            <a:r>
              <a:rPr lang="en-US" altLang="zh-CN" sz="2400" dirty="0">
                <a:cs typeface="+mn-ea"/>
                <a:sym typeface="+mn-lt"/>
              </a:rPr>
              <a:t>'Z'}</a:t>
            </a:r>
            <a:r>
              <a:rPr lang="zh-CN" altLang="en-US" sz="2400" dirty="0">
                <a:cs typeface="+mn-ea"/>
                <a:sym typeface="+mn-lt"/>
              </a:rPr>
              <a:t>。</a:t>
            </a:r>
            <a:endParaRPr lang="en-US" altLang="zh-CN" sz="2400" dirty="0">
              <a:cs typeface="+mn-ea"/>
              <a:sym typeface="+mn-lt"/>
            </a:endParaRPr>
          </a:p>
          <a:p>
            <a:pPr marL="452755" indent="0" algn="just">
              <a:lnSpc>
                <a:spcPct val="150000"/>
              </a:lnSpc>
              <a:spcBef>
                <a:spcPts val="0"/>
              </a:spcBef>
              <a:buClr>
                <a:srgbClr val="7030A0"/>
              </a:buClr>
              <a:buNone/>
            </a:pPr>
            <a:r>
              <a:rPr lang="zh-CN" altLang="en-US" sz="2400" dirty="0">
                <a:cs typeface="+mn-ea"/>
                <a:sym typeface="+mn-lt"/>
              </a:rPr>
              <a:t>数据对象可以是无穷集，也可以是有穷集。 </a:t>
            </a:r>
            <a:endParaRPr lang="zh-CN" altLang="en-US" sz="2400" dirty="0">
              <a:cs typeface="+mn-ea"/>
              <a:sym typeface="+mn-lt"/>
            </a:endParaRPr>
          </a:p>
        </p:txBody>
      </p:sp>
      <p:grpSp>
        <p:nvGrpSpPr>
          <p:cNvPr id="18" name="组合 17"/>
          <p:cNvGrpSpPr/>
          <p:nvPr/>
        </p:nvGrpSpPr>
        <p:grpSpPr>
          <a:xfrm>
            <a:off x="549001" y="555626"/>
            <a:ext cx="3565799" cy="876848"/>
            <a:chOff x="326687" y="247818"/>
            <a:chExt cx="4861582" cy="725466"/>
          </a:xfrm>
        </p:grpSpPr>
        <p:sp>
          <p:nvSpPr>
            <p:cNvPr id="19" name="文本框 18"/>
            <p:cNvSpPr txBox="1"/>
            <p:nvPr/>
          </p:nvSpPr>
          <p:spPr bwMode="auto">
            <a:xfrm>
              <a:off x="1359122" y="383742"/>
              <a:ext cx="2936607"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    基本术语 </a:t>
              </a:r>
              <a:endParaRPr lang="zh-CN" altLang="en-US" sz="2400" kern="0" dirty="0">
                <a:solidFill>
                  <a:srgbClr val="0070C0"/>
                </a:solidFill>
                <a:cs typeface="+mn-ea"/>
                <a:sym typeface="+mn-lt"/>
              </a:endParaRPr>
            </a:p>
          </p:txBody>
        </p:sp>
        <p:grpSp>
          <p:nvGrpSpPr>
            <p:cNvPr id="20" name="组合 19"/>
            <p:cNvGrpSpPr/>
            <p:nvPr/>
          </p:nvGrpSpPr>
          <p:grpSpPr>
            <a:xfrm>
              <a:off x="326687" y="247818"/>
              <a:ext cx="4861582" cy="725466"/>
              <a:chOff x="326687" y="247818"/>
              <a:chExt cx="4861582" cy="725466"/>
            </a:xfrm>
          </p:grpSpPr>
          <p:grpSp>
            <p:nvGrpSpPr>
              <p:cNvPr id="21" name="组合 20"/>
              <p:cNvGrpSpPr/>
              <p:nvPr/>
            </p:nvGrpSpPr>
            <p:grpSpPr>
              <a:xfrm>
                <a:off x="349799" y="247818"/>
                <a:ext cx="4791980" cy="261575"/>
                <a:chOff x="349799" y="247818"/>
                <a:chExt cx="4791980" cy="261575"/>
              </a:xfrm>
            </p:grpSpPr>
            <p:cxnSp>
              <p:nvCxnSpPr>
                <p:cNvPr id="52" name="直接连接符 51"/>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6" name="任意多边形: 形状 55"/>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57" name="任意多边形: 形状 56"/>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22" name="组合 21"/>
              <p:cNvGrpSpPr/>
              <p:nvPr/>
            </p:nvGrpSpPr>
            <p:grpSpPr>
              <a:xfrm>
                <a:off x="349799" y="711709"/>
                <a:ext cx="4815092" cy="261575"/>
                <a:chOff x="358852" y="925118"/>
                <a:chExt cx="4815092" cy="261575"/>
              </a:xfrm>
            </p:grpSpPr>
            <p:cxnSp>
              <p:nvCxnSpPr>
                <p:cNvPr id="45" name="直接连接符 4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0" name="任意多边形: 形状 4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51" name="任意多边形: 形状 50"/>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23" name="组合 22"/>
              <p:cNvGrpSpPr/>
              <p:nvPr/>
            </p:nvGrpSpPr>
            <p:grpSpPr>
              <a:xfrm>
                <a:off x="5138963" y="489126"/>
                <a:ext cx="49306" cy="329693"/>
                <a:chOff x="5138963" y="489126"/>
                <a:chExt cx="49306" cy="329693"/>
              </a:xfrm>
            </p:grpSpPr>
            <p:sp>
              <p:nvSpPr>
                <p:cNvPr id="27" name="椭圆 2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8" name="椭圆 2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24" name="组合 23"/>
              <p:cNvGrpSpPr/>
              <p:nvPr/>
            </p:nvGrpSpPr>
            <p:grpSpPr>
              <a:xfrm>
                <a:off x="326687" y="399838"/>
                <a:ext cx="49306" cy="329693"/>
                <a:chOff x="5138963" y="489126"/>
                <a:chExt cx="49306" cy="329693"/>
              </a:xfrm>
            </p:grpSpPr>
            <p:sp>
              <p:nvSpPr>
                <p:cNvPr id="25" name="椭圆 2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6" name="椭圆 2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34" name="组合 6"/>
          <p:cNvGrpSpPr/>
          <p:nvPr/>
        </p:nvGrpSpPr>
        <p:grpSpPr>
          <a:xfrm>
            <a:off x="850294" y="2511255"/>
            <a:ext cx="10536392" cy="3548228"/>
            <a:chOff x="1584402" y="1903846"/>
            <a:chExt cx="9062674" cy="3823037"/>
          </a:xfrm>
        </p:grpSpPr>
        <p:grpSp>
          <p:nvGrpSpPr>
            <p:cNvPr id="35" name="组合 7"/>
            <p:cNvGrpSpPr/>
            <p:nvPr/>
          </p:nvGrpSpPr>
          <p:grpSpPr>
            <a:xfrm>
              <a:off x="1584402" y="3288139"/>
              <a:ext cx="9062674" cy="2438744"/>
              <a:chOff x="1584402" y="3288139"/>
              <a:chExt cx="9062674" cy="2438744"/>
            </a:xfrm>
          </p:grpSpPr>
          <p:sp>
            <p:nvSpPr>
              <p:cNvPr id="67" name="任意多边形: 形状 18"/>
              <p:cNvSpPr/>
              <p:nvPr/>
            </p:nvSpPr>
            <p:spPr>
              <a:xfrm>
                <a:off x="1652007" y="3288139"/>
                <a:ext cx="8888987" cy="230743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8"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9"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0"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1"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72"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3"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4"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5"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6" name="组合 8"/>
            <p:cNvGrpSpPr/>
            <p:nvPr/>
          </p:nvGrpSpPr>
          <p:grpSpPr>
            <a:xfrm flipH="1" flipV="1">
              <a:off x="1584402" y="1903846"/>
              <a:ext cx="9062674" cy="2137112"/>
              <a:chOff x="1584402" y="3589771"/>
              <a:chExt cx="9062674" cy="2137112"/>
            </a:xfrm>
          </p:grpSpPr>
          <p:sp>
            <p:nvSpPr>
              <p:cNvPr id="58" name="任意多边形: 形状 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9" name="梯形 1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0" name="梯形 1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1"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2" name="椭圆 1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63" name="任意多边形: 形状 1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4" name="任意多边形: 形状 1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5"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6"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animEffect transition="in" filter="fade">
                                      <p:cBhvr>
                                        <p:cTn id="13" dur="500"/>
                                        <p:tgtEl>
                                          <p:spTgt spid="37"/>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500"/>
                                        <p:tgtEl>
                                          <p:spTgt spid="34"/>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44"/>
                                        </p:tgtEl>
                                        <p:attrNameLst>
                                          <p:attrName>style.visibility</p:attrName>
                                        </p:attrNameLst>
                                      </p:cBhvr>
                                      <p:to>
                                        <p:strVal val="visible"/>
                                      </p:to>
                                    </p:set>
                                    <p:animEffect transition="in" filter="wipe(left)">
                                      <p:cBhvr>
                                        <p:cTn id="21"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lnSpc>
                <a:spcPct val="120000"/>
              </a:lnSpc>
              <a:defRPr/>
            </a:pPr>
            <a:endParaRPr lang="zh-CN" altLang="en-US" kern="0" dirty="0">
              <a:latin typeface="+mn-lt"/>
              <a:ea typeface="+mn-ea"/>
              <a:cs typeface="+mn-ea"/>
              <a:sym typeface="+mn-lt"/>
            </a:endParaRPr>
          </a:p>
        </p:txBody>
      </p:sp>
      <p:grpSp>
        <p:nvGrpSpPr>
          <p:cNvPr id="51" name="组合 50"/>
          <p:cNvGrpSpPr/>
          <p:nvPr/>
        </p:nvGrpSpPr>
        <p:grpSpPr>
          <a:xfrm>
            <a:off x="989903" y="1720471"/>
            <a:ext cx="2183025" cy="630363"/>
            <a:chOff x="2095500" y="2416787"/>
            <a:chExt cx="8643875" cy="2386568"/>
          </a:xfrm>
        </p:grpSpPr>
        <p:grpSp>
          <p:nvGrpSpPr>
            <p:cNvPr id="52" name="组合 51"/>
            <p:cNvGrpSpPr/>
            <p:nvPr/>
          </p:nvGrpSpPr>
          <p:grpSpPr>
            <a:xfrm>
              <a:off x="2095500" y="2416787"/>
              <a:ext cx="2386568" cy="2386568"/>
              <a:chOff x="4841875" y="1765300"/>
              <a:chExt cx="2495550" cy="2495550"/>
            </a:xfrm>
          </p:grpSpPr>
          <p:sp>
            <p:nvSpPr>
              <p:cNvPr id="55" name="椭圆 54"/>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56" name="圆: 空心 55"/>
              <p:cNvSpPr/>
              <p:nvPr/>
            </p:nvSpPr>
            <p:spPr>
              <a:xfrm>
                <a:off x="4841875"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57" name="任意多边形: 形状 56"/>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grpSp>
        <p:sp>
          <p:nvSpPr>
            <p:cNvPr id="53" name="矩形 52"/>
            <p:cNvSpPr/>
            <p:nvPr/>
          </p:nvSpPr>
          <p:spPr>
            <a:xfrm>
              <a:off x="2586037" y="2642774"/>
              <a:ext cx="1398209" cy="2052039"/>
            </a:xfrm>
            <a:prstGeom prst="rect">
              <a:avLst/>
            </a:prstGeom>
          </p:spPr>
          <p:txBody>
            <a:bodyPr wrap="none">
              <a:spAutoFit/>
            </a:bodyPr>
            <a:lstStyle/>
            <a:p>
              <a:pPr algn="ctr">
                <a:lnSpc>
                  <a:spcPct val="120000"/>
                </a:lnSpc>
              </a:pPr>
              <a:r>
                <a:rPr lang="en-US" altLang="zh-CN" sz="2400" dirty="0">
                  <a:solidFill>
                    <a:schemeClr val="bg1"/>
                  </a:solidFill>
                  <a:effectLst>
                    <a:outerShdw blurRad="38100" dist="38100" dir="2700000" algn="tl">
                      <a:srgbClr val="000000">
                        <a:alpha val="43137"/>
                      </a:srgbClr>
                    </a:outerShdw>
                  </a:effectLst>
                  <a:cs typeface="+mn-ea"/>
                  <a:sym typeface="+mn-lt"/>
                </a:rPr>
                <a:t>5</a:t>
              </a:r>
              <a:endParaRPr lang="en-US" altLang="zh-CN" sz="2400" dirty="0">
                <a:solidFill>
                  <a:schemeClr val="bg1"/>
                </a:solidFill>
                <a:effectLst>
                  <a:outerShdw blurRad="38100" dist="38100" dir="2700000" algn="tl">
                    <a:srgbClr val="000000">
                      <a:alpha val="43137"/>
                    </a:srgbClr>
                  </a:outerShdw>
                </a:effectLst>
                <a:cs typeface="+mn-ea"/>
                <a:sym typeface="+mn-lt"/>
              </a:endParaRPr>
            </a:p>
          </p:txBody>
        </p:sp>
        <p:sp>
          <p:nvSpPr>
            <p:cNvPr id="54" name="矩形 53"/>
            <p:cNvSpPr/>
            <p:nvPr/>
          </p:nvSpPr>
          <p:spPr>
            <a:xfrm>
              <a:off x="4256761" y="2502892"/>
              <a:ext cx="6482614" cy="2055746"/>
            </a:xfrm>
            <a:prstGeom prst="rect">
              <a:avLst/>
            </a:prstGeom>
          </p:spPr>
          <p:txBody>
            <a:bodyPr wrap="none">
              <a:spAutoFit/>
            </a:bodyPr>
            <a:lstStyle/>
            <a:p>
              <a:pPr algn="ctr">
                <a:lnSpc>
                  <a:spcPct val="120000"/>
                </a:lnSpc>
              </a:pPr>
              <a:r>
                <a:rPr lang="zh-CN" altLang="en-US" sz="2400" dirty="0">
                  <a:solidFill>
                    <a:srgbClr val="44546A"/>
                  </a:solidFill>
                  <a:cs typeface="+mn-ea"/>
                  <a:sym typeface="+mn-lt"/>
                </a:rPr>
                <a:t>  </a:t>
              </a:r>
              <a:r>
                <a:rPr lang="zh-CN" altLang="en-US" sz="2400" dirty="0">
                  <a:solidFill>
                    <a:srgbClr val="0070C0"/>
                  </a:solidFill>
                  <a:cs typeface="+mn-ea"/>
                  <a:sym typeface="+mn-lt"/>
                </a:rPr>
                <a:t>数据结构</a:t>
              </a:r>
              <a:endParaRPr lang="en-US" altLang="zh-CN" sz="2400" dirty="0">
                <a:solidFill>
                  <a:srgbClr val="0070C0"/>
                </a:solidFill>
                <a:cs typeface="+mn-ea"/>
                <a:sym typeface="+mn-lt"/>
              </a:endParaRPr>
            </a:p>
          </p:txBody>
        </p:sp>
      </p:grpSp>
      <p:grpSp>
        <p:nvGrpSpPr>
          <p:cNvPr id="33" name="组合 32"/>
          <p:cNvGrpSpPr/>
          <p:nvPr/>
        </p:nvGrpSpPr>
        <p:grpSpPr>
          <a:xfrm>
            <a:off x="549001" y="555626"/>
            <a:ext cx="3565799" cy="876848"/>
            <a:chOff x="326687" y="247818"/>
            <a:chExt cx="4861582" cy="725466"/>
          </a:xfrm>
        </p:grpSpPr>
        <p:sp>
          <p:nvSpPr>
            <p:cNvPr id="34" name="文本框 33"/>
            <p:cNvSpPr txBox="1"/>
            <p:nvPr/>
          </p:nvSpPr>
          <p:spPr bwMode="auto">
            <a:xfrm>
              <a:off x="1359122" y="383742"/>
              <a:ext cx="2936607"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    基本术语 </a:t>
              </a:r>
              <a:endParaRPr lang="zh-CN" altLang="en-US" sz="2400" kern="0" dirty="0">
                <a:solidFill>
                  <a:srgbClr val="0070C0"/>
                </a:solidFill>
                <a:cs typeface="+mn-ea"/>
                <a:sym typeface="+mn-lt"/>
              </a:endParaRPr>
            </a:p>
          </p:txBody>
        </p:sp>
        <p:grpSp>
          <p:nvGrpSpPr>
            <p:cNvPr id="35" name="组合 34"/>
            <p:cNvGrpSpPr/>
            <p:nvPr/>
          </p:nvGrpSpPr>
          <p:grpSpPr>
            <a:xfrm>
              <a:off x="326687" y="247818"/>
              <a:ext cx="4861582" cy="725466"/>
              <a:chOff x="326687" y="247818"/>
              <a:chExt cx="4861582" cy="725466"/>
            </a:xfrm>
          </p:grpSpPr>
          <p:grpSp>
            <p:nvGrpSpPr>
              <p:cNvPr id="37" name="组合 36"/>
              <p:cNvGrpSpPr/>
              <p:nvPr/>
            </p:nvGrpSpPr>
            <p:grpSpPr>
              <a:xfrm>
                <a:off x="349799" y="247818"/>
                <a:ext cx="4791980" cy="261575"/>
                <a:chOff x="349799" y="247818"/>
                <a:chExt cx="4791980" cy="261575"/>
              </a:xfrm>
            </p:grpSpPr>
            <p:cxnSp>
              <p:nvCxnSpPr>
                <p:cNvPr id="59" name="直接连接符 58"/>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3" name="任意多边形: 形状 62"/>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85" name="任意多边形: 形状 8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8" name="组合 37"/>
              <p:cNvGrpSpPr/>
              <p:nvPr/>
            </p:nvGrpSpPr>
            <p:grpSpPr>
              <a:xfrm>
                <a:off x="349799" y="711709"/>
                <a:ext cx="4815092" cy="261575"/>
                <a:chOff x="358852" y="925118"/>
                <a:chExt cx="4815092" cy="261575"/>
              </a:xfrm>
            </p:grpSpPr>
            <p:cxnSp>
              <p:nvCxnSpPr>
                <p:cNvPr id="45" name="直接连接符 4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0" name="任意多边形: 形状 4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58" name="任意多边形: 形状 57"/>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39" name="组合 38"/>
              <p:cNvGrpSpPr/>
              <p:nvPr/>
            </p:nvGrpSpPr>
            <p:grpSpPr>
              <a:xfrm>
                <a:off x="5138963" y="489126"/>
                <a:ext cx="49306" cy="329693"/>
                <a:chOff x="5138963" y="489126"/>
                <a:chExt cx="49306" cy="329693"/>
              </a:xfrm>
            </p:grpSpPr>
            <p:sp>
              <p:nvSpPr>
                <p:cNvPr id="43" name="椭圆 4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4" name="椭圆 4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40" name="组合 39"/>
              <p:cNvGrpSpPr/>
              <p:nvPr/>
            </p:nvGrpSpPr>
            <p:grpSpPr>
              <a:xfrm>
                <a:off x="326687" y="399838"/>
                <a:ext cx="49306" cy="329693"/>
                <a:chOff x="5138963" y="489126"/>
                <a:chExt cx="49306" cy="329693"/>
              </a:xfrm>
            </p:grpSpPr>
            <p:sp>
              <p:nvSpPr>
                <p:cNvPr id="41" name="椭圆 4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2" name="椭圆 4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sp>
        <p:nvSpPr>
          <p:cNvPr id="86" name="矩形 1"/>
          <p:cNvSpPr/>
          <p:nvPr/>
        </p:nvSpPr>
        <p:spPr>
          <a:xfrm>
            <a:off x="1457937" y="2510231"/>
            <a:ext cx="9428123" cy="3416320"/>
          </a:xfrm>
          <a:prstGeom prst="rect">
            <a:avLst/>
          </a:prstGeom>
        </p:spPr>
        <p:txBody>
          <a:bodyPr wrap="square">
            <a:spAutoFit/>
          </a:bodyPr>
          <a:lstStyle/>
          <a:p>
            <a:pPr algn="just">
              <a:lnSpc>
                <a:spcPct val="150000"/>
              </a:lnSpc>
            </a:pPr>
            <a:r>
              <a:rPr lang="zh-CN" altLang="en-US" sz="2400" dirty="0">
                <a:cs typeface="+mn-ea"/>
                <a:sym typeface="+mn-lt"/>
              </a:rPr>
              <a:t>结构是把成员组织在一起的方式。数据结构就是以数据为成员的结构，是带结构的数据元素的集合，数据元素之间存在着一种或多种特定的关系。</a:t>
            </a:r>
            <a:endParaRPr lang="zh-CN" altLang="en-US" sz="2400" dirty="0">
              <a:cs typeface="+mn-ea"/>
              <a:sym typeface="+mn-lt"/>
            </a:endParaRPr>
          </a:p>
          <a:p>
            <a:pPr algn="just">
              <a:lnSpc>
                <a:spcPct val="150000"/>
              </a:lnSpc>
            </a:pPr>
            <a:r>
              <a:rPr lang="zh-CN" altLang="en-US" sz="2400" dirty="0">
                <a:cs typeface="+mn-ea"/>
                <a:sym typeface="+mn-lt"/>
              </a:rPr>
              <a:t>例如，在银行办理业务的队列中，每名顾客不仅有个人信息，还有相互之间的顺序关系；在地图上，每个城市除了有名称等数据信息外，还有城市与城市之间相互的的位置关系。</a:t>
            </a:r>
            <a:endParaRPr lang="zh-CN" altLang="en-US" sz="2400" dirty="0">
              <a:cs typeface="+mn-ea"/>
              <a:sym typeface="+mn-lt"/>
            </a:endParaRPr>
          </a:p>
        </p:txBody>
      </p:sp>
      <p:grpSp>
        <p:nvGrpSpPr>
          <p:cNvPr id="36" name="组合 6"/>
          <p:cNvGrpSpPr/>
          <p:nvPr/>
        </p:nvGrpSpPr>
        <p:grpSpPr>
          <a:xfrm>
            <a:off x="850294" y="2397914"/>
            <a:ext cx="10536392" cy="3661569"/>
            <a:chOff x="1584402" y="1903846"/>
            <a:chExt cx="9062674" cy="3823037"/>
          </a:xfrm>
        </p:grpSpPr>
        <p:grpSp>
          <p:nvGrpSpPr>
            <p:cNvPr id="64" name="组合 7"/>
            <p:cNvGrpSpPr/>
            <p:nvPr/>
          </p:nvGrpSpPr>
          <p:grpSpPr>
            <a:xfrm>
              <a:off x="1584402" y="3288139"/>
              <a:ext cx="9062674" cy="2438744"/>
              <a:chOff x="1584402" y="3288139"/>
              <a:chExt cx="9062674" cy="2438744"/>
            </a:xfrm>
          </p:grpSpPr>
          <p:sp>
            <p:nvSpPr>
              <p:cNvPr id="75" name="任意多边形: 形状 18"/>
              <p:cNvSpPr/>
              <p:nvPr/>
            </p:nvSpPr>
            <p:spPr>
              <a:xfrm>
                <a:off x="1652007" y="3288139"/>
                <a:ext cx="8888987" cy="230743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6"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7"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8" name="梯形 4"/>
              <p:cNvSpPr/>
              <p:nvPr/>
            </p:nvSpPr>
            <p:spPr>
              <a:xfrm rot="3120575" flipV="1">
                <a:off x="1516519" y="5366171"/>
                <a:ext cx="508186" cy="78837"/>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9"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80"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81"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82"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83"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65" name="组合 8"/>
            <p:cNvGrpSpPr/>
            <p:nvPr/>
          </p:nvGrpSpPr>
          <p:grpSpPr>
            <a:xfrm flipH="1" flipV="1">
              <a:off x="1584402" y="1903846"/>
              <a:ext cx="9062674" cy="2137112"/>
              <a:chOff x="1584402" y="3589771"/>
              <a:chExt cx="9062674" cy="2137112"/>
            </a:xfrm>
          </p:grpSpPr>
          <p:sp>
            <p:nvSpPr>
              <p:cNvPr id="66" name="任意多边形: 形状 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7" name="梯形 1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8" name="梯形 1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69" name="梯形 4"/>
              <p:cNvSpPr/>
              <p:nvPr/>
            </p:nvSpPr>
            <p:spPr>
              <a:xfrm rot="3120575" flipV="1">
                <a:off x="1506097" y="5376200"/>
                <a:ext cx="503172" cy="80380"/>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0" name="椭圆 1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71" name="任意多边形: 形状 1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2" name="任意多边形: 形状 1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3"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74"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fade">
                                      <p:cBhvr>
                                        <p:cTn id="11" dur="500"/>
                                        <p:tgtEl>
                                          <p:spTgt spid="5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500"/>
                                        <p:tgtEl>
                                          <p:spTgt spid="3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6"/>
                                        </p:tgtEl>
                                        <p:attrNameLst>
                                          <p:attrName>style.visibility</p:attrName>
                                        </p:attrNameLst>
                                      </p:cBhvr>
                                      <p:to>
                                        <p:strVal val="visible"/>
                                      </p:to>
                                    </p:set>
                                    <p:animEffect transition="in" filter="fade">
                                      <p:cBhvr>
                                        <p:cTn id="19"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3"/>
          <p:cNvSpPr txBox="1">
            <a:spLocks noChangeArrowheads="1"/>
          </p:cNvSpPr>
          <p:nvPr/>
        </p:nvSpPr>
        <p:spPr>
          <a:xfrm>
            <a:off x="1574344" y="2472760"/>
            <a:ext cx="9709418" cy="351415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ct val="0"/>
              </a:spcBef>
              <a:buNone/>
            </a:pPr>
            <a:r>
              <a:rPr lang="zh-CN" altLang="en-US" sz="2400" dirty="0">
                <a:cs typeface="+mn-ea"/>
                <a:sym typeface="+mn-lt"/>
              </a:rPr>
              <a:t>将数据结构中的数据元素称为结点。在研究实际问题时，一个结点可以是用高级语言的基本数据类型就能表示的信息，例如，一个字符、一个整数、一个实数、一个逻辑值；还可以是需要由基本数据类型的某种组成方式（如数组、结构和类等）构成的复杂信息，例如，学生的基本信息、道路交通信息等。</a:t>
            </a:r>
            <a:endParaRPr lang="zh-CN" altLang="en-US" sz="2400" dirty="0">
              <a:cs typeface="+mn-ea"/>
              <a:sym typeface="+mn-lt"/>
            </a:endParaRPr>
          </a:p>
          <a:p>
            <a:pPr marL="0" indent="0">
              <a:lnSpc>
                <a:spcPct val="150000"/>
              </a:lnSpc>
              <a:spcBef>
                <a:spcPct val="0"/>
              </a:spcBef>
              <a:buNone/>
            </a:pPr>
            <a:r>
              <a:rPr lang="zh-CN" altLang="en-US" sz="2400" dirty="0">
                <a:cs typeface="+mn-ea"/>
                <a:sym typeface="+mn-lt"/>
              </a:rPr>
              <a:t>数据结构将结点看成一个整体，重点讨论的是结点之间的关系。</a:t>
            </a:r>
            <a:endParaRPr lang="zh-CN" altLang="en-US" sz="2400" dirty="0">
              <a:cs typeface="+mn-ea"/>
              <a:sym typeface="+mn-lt"/>
            </a:endParaRPr>
          </a:p>
        </p:txBody>
      </p:sp>
      <p:grpSp>
        <p:nvGrpSpPr>
          <p:cNvPr id="81" name="组合 80"/>
          <p:cNvGrpSpPr/>
          <p:nvPr/>
        </p:nvGrpSpPr>
        <p:grpSpPr>
          <a:xfrm>
            <a:off x="1030354" y="1697844"/>
            <a:ext cx="1708252" cy="577868"/>
            <a:chOff x="2095500" y="2416787"/>
            <a:chExt cx="7054994" cy="2386568"/>
          </a:xfrm>
        </p:grpSpPr>
        <p:grpSp>
          <p:nvGrpSpPr>
            <p:cNvPr id="82" name="组合 81"/>
            <p:cNvGrpSpPr/>
            <p:nvPr/>
          </p:nvGrpSpPr>
          <p:grpSpPr>
            <a:xfrm>
              <a:off x="2095500" y="2416787"/>
              <a:ext cx="2386568" cy="2386568"/>
              <a:chOff x="4841875" y="1765300"/>
              <a:chExt cx="2495550" cy="2495550"/>
            </a:xfrm>
          </p:grpSpPr>
          <p:sp>
            <p:nvSpPr>
              <p:cNvPr id="85" name="椭圆 84"/>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86" name="圆: 空心 85"/>
              <p:cNvSpPr/>
              <p:nvPr/>
            </p:nvSpPr>
            <p:spPr>
              <a:xfrm>
                <a:off x="4841875"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solidFill>
                    <a:schemeClr val="tx1"/>
                  </a:solidFill>
                  <a:cs typeface="+mn-ea"/>
                  <a:sym typeface="+mn-lt"/>
                </a:endParaRPr>
              </a:p>
            </p:txBody>
          </p:sp>
          <p:sp>
            <p:nvSpPr>
              <p:cNvPr id="87" name="任意多边形: 形状 86"/>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solidFill>
                    <a:schemeClr val="tx1"/>
                  </a:solidFill>
                  <a:cs typeface="+mn-ea"/>
                  <a:sym typeface="+mn-lt"/>
                </a:endParaRPr>
              </a:p>
            </p:txBody>
          </p:sp>
        </p:grpSp>
        <p:sp>
          <p:nvSpPr>
            <p:cNvPr id="83" name="矩形 82"/>
            <p:cNvSpPr/>
            <p:nvPr/>
          </p:nvSpPr>
          <p:spPr>
            <a:xfrm>
              <a:off x="2546701" y="2422565"/>
              <a:ext cx="1398211" cy="2052038"/>
            </a:xfrm>
            <a:prstGeom prst="rect">
              <a:avLst/>
            </a:prstGeom>
          </p:spPr>
          <p:txBody>
            <a:bodyPr wrap="none">
              <a:spAutoFit/>
            </a:bodyPr>
            <a:lstStyle/>
            <a:p>
              <a:pPr algn="ctr">
                <a:lnSpc>
                  <a:spcPct val="120000"/>
                </a:lnSpc>
              </a:pPr>
              <a:r>
                <a:rPr lang="en-US" altLang="zh-CN" sz="2400" dirty="0">
                  <a:solidFill>
                    <a:schemeClr val="bg1"/>
                  </a:solidFill>
                  <a:effectLst>
                    <a:outerShdw blurRad="38100" dist="38100" dir="2700000" algn="tl">
                      <a:srgbClr val="000000">
                        <a:alpha val="43137"/>
                      </a:srgbClr>
                    </a:outerShdw>
                  </a:effectLst>
                  <a:cs typeface="+mn-ea"/>
                  <a:sym typeface="+mn-lt"/>
                </a:rPr>
                <a:t>6</a:t>
              </a:r>
              <a:endParaRPr lang="en-US" altLang="zh-CN" sz="2400" dirty="0">
                <a:solidFill>
                  <a:schemeClr val="bg1"/>
                </a:solidFill>
                <a:effectLst>
                  <a:outerShdw blurRad="38100" dist="38100" dir="2700000" algn="tl">
                    <a:srgbClr val="000000">
                      <a:alpha val="43137"/>
                    </a:srgbClr>
                  </a:outerShdw>
                </a:effectLst>
                <a:cs typeface="+mn-ea"/>
                <a:sym typeface="+mn-lt"/>
              </a:endParaRPr>
            </a:p>
          </p:txBody>
        </p:sp>
        <p:sp>
          <p:nvSpPr>
            <p:cNvPr id="84" name="矩形 83"/>
            <p:cNvSpPr/>
            <p:nvPr/>
          </p:nvSpPr>
          <p:spPr>
            <a:xfrm>
              <a:off x="4062925" y="2416787"/>
              <a:ext cx="5087569" cy="2055746"/>
            </a:xfrm>
            <a:prstGeom prst="rect">
              <a:avLst/>
            </a:prstGeom>
          </p:spPr>
          <p:txBody>
            <a:bodyPr wrap="square">
              <a:spAutoFit/>
            </a:bodyPr>
            <a:lstStyle/>
            <a:p>
              <a:pPr algn="ctr">
                <a:lnSpc>
                  <a:spcPct val="120000"/>
                </a:lnSpc>
              </a:pPr>
              <a:r>
                <a:rPr lang="zh-CN" altLang="en-US" sz="2400" dirty="0">
                  <a:solidFill>
                    <a:srgbClr val="0070C0"/>
                  </a:solidFill>
                  <a:cs typeface="+mn-ea"/>
                  <a:sym typeface="+mn-lt"/>
                </a:rPr>
                <a:t>结点</a:t>
              </a:r>
              <a:endParaRPr lang="en-US" altLang="zh-CN" sz="2400" dirty="0">
                <a:solidFill>
                  <a:srgbClr val="0070C0"/>
                </a:solidFill>
                <a:cs typeface="+mn-ea"/>
                <a:sym typeface="+mn-lt"/>
              </a:endParaRPr>
            </a:p>
          </p:txBody>
        </p:sp>
      </p:grpSp>
      <p:grpSp>
        <p:nvGrpSpPr>
          <p:cNvPr id="13" name="组合 12"/>
          <p:cNvGrpSpPr/>
          <p:nvPr/>
        </p:nvGrpSpPr>
        <p:grpSpPr>
          <a:xfrm>
            <a:off x="549001" y="555626"/>
            <a:ext cx="3565799" cy="876848"/>
            <a:chOff x="326687" y="247818"/>
            <a:chExt cx="4861582" cy="725466"/>
          </a:xfrm>
        </p:grpSpPr>
        <p:sp>
          <p:nvSpPr>
            <p:cNvPr id="14" name="文本框 13"/>
            <p:cNvSpPr txBox="1"/>
            <p:nvPr/>
          </p:nvSpPr>
          <p:spPr bwMode="auto">
            <a:xfrm>
              <a:off x="1359122" y="383742"/>
              <a:ext cx="2936607" cy="411829"/>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lnSpc>
                  <a:spcPct val="120000"/>
                </a:lnSpc>
                <a:defRPr/>
              </a:pPr>
              <a:r>
                <a:rPr lang="zh-CN" altLang="en-US" sz="2400" kern="0" dirty="0">
                  <a:solidFill>
                    <a:srgbClr val="0070C0"/>
                  </a:solidFill>
                  <a:cs typeface="+mn-ea"/>
                  <a:sym typeface="+mn-lt"/>
                </a:rPr>
                <a:t>    基本术语 </a:t>
              </a:r>
              <a:endParaRPr lang="zh-CN" altLang="en-US" sz="2400" kern="0" dirty="0">
                <a:solidFill>
                  <a:srgbClr val="0070C0"/>
                </a:solidFill>
                <a:cs typeface="+mn-ea"/>
                <a:sym typeface="+mn-lt"/>
              </a:endParaRPr>
            </a:p>
          </p:txBody>
        </p:sp>
        <p:grpSp>
          <p:nvGrpSpPr>
            <p:cNvPr id="15" name="组合 14"/>
            <p:cNvGrpSpPr/>
            <p:nvPr/>
          </p:nvGrpSpPr>
          <p:grpSpPr>
            <a:xfrm>
              <a:off x="326687" y="247818"/>
              <a:ext cx="4861582" cy="725466"/>
              <a:chOff x="326687" y="247818"/>
              <a:chExt cx="4861582" cy="725466"/>
            </a:xfrm>
          </p:grpSpPr>
          <p:grpSp>
            <p:nvGrpSpPr>
              <p:cNvPr id="16" name="组合 15"/>
              <p:cNvGrpSpPr/>
              <p:nvPr/>
            </p:nvGrpSpPr>
            <p:grpSpPr>
              <a:xfrm>
                <a:off x="349799" y="247818"/>
                <a:ext cx="4791980" cy="261575"/>
                <a:chOff x="349799" y="247818"/>
                <a:chExt cx="4791980" cy="261575"/>
              </a:xfrm>
            </p:grpSpPr>
            <p:cxnSp>
              <p:nvCxnSpPr>
                <p:cNvPr id="31" name="直接连接符 30"/>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5" name="任意多边形: 形状 34"/>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dirty="0">
                    <a:cs typeface="+mn-ea"/>
                    <a:sym typeface="+mn-lt"/>
                  </a:endParaRPr>
                </a:p>
              </p:txBody>
            </p:sp>
            <p:sp>
              <p:nvSpPr>
                <p:cNvPr id="36" name="任意多边形: 形状 35"/>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7" name="组合 16"/>
              <p:cNvGrpSpPr/>
              <p:nvPr/>
            </p:nvGrpSpPr>
            <p:grpSpPr>
              <a:xfrm>
                <a:off x="349799" y="711709"/>
                <a:ext cx="4815092" cy="261575"/>
                <a:chOff x="358852" y="925118"/>
                <a:chExt cx="4815092" cy="261575"/>
              </a:xfrm>
            </p:grpSpPr>
            <p:cxnSp>
              <p:nvCxnSpPr>
                <p:cNvPr id="24" name="直接连接符 23"/>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nSpc>
                      <a:spcPct val="120000"/>
                    </a:lnSpc>
                  </a:pPr>
                  <a:endParaRPr lang="zh-CN" altLang="en-US">
                    <a:cs typeface="+mn-ea"/>
                    <a:sym typeface="+mn-lt"/>
                  </a:endParaRPr>
                </a:p>
              </p:txBody>
            </p:sp>
            <p:sp>
              <p:nvSpPr>
                <p:cNvPr id="30" name="任意多边形: 形状 29"/>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nSpc>
                      <a:spcPct val="120000"/>
                    </a:lnSpc>
                  </a:pPr>
                  <a:endParaRPr lang="zh-CN" altLang="en-US" dirty="0">
                    <a:cs typeface="+mn-ea"/>
                    <a:sym typeface="+mn-lt"/>
                  </a:endParaRPr>
                </a:p>
              </p:txBody>
            </p:sp>
          </p:grpSp>
          <p:grpSp>
            <p:nvGrpSpPr>
              <p:cNvPr id="18" name="组合 17"/>
              <p:cNvGrpSpPr/>
              <p:nvPr/>
            </p:nvGrpSpPr>
            <p:grpSpPr>
              <a:xfrm>
                <a:off x="5138963" y="489126"/>
                <a:ext cx="49306" cy="329693"/>
                <a:chOff x="5138963" y="489126"/>
                <a:chExt cx="49306" cy="329693"/>
              </a:xfrm>
            </p:grpSpPr>
            <p:sp>
              <p:nvSpPr>
                <p:cNvPr id="22" name="椭圆 2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3" name="椭圆 2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19" name="组合 18"/>
              <p:cNvGrpSpPr/>
              <p:nvPr/>
            </p:nvGrpSpPr>
            <p:grpSpPr>
              <a:xfrm>
                <a:off x="326687" y="399838"/>
                <a:ext cx="49306" cy="329693"/>
                <a:chOff x="5138963" y="489126"/>
                <a:chExt cx="49306" cy="329693"/>
              </a:xfrm>
            </p:grpSpPr>
            <p:sp>
              <p:nvSpPr>
                <p:cNvPr id="20" name="椭圆 1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21" name="椭圆 2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grpSp>
      <p:grpSp>
        <p:nvGrpSpPr>
          <p:cNvPr id="37" name="组合 6"/>
          <p:cNvGrpSpPr/>
          <p:nvPr/>
        </p:nvGrpSpPr>
        <p:grpSpPr>
          <a:xfrm>
            <a:off x="850294" y="2384832"/>
            <a:ext cx="10536392" cy="3674651"/>
            <a:chOff x="1584402" y="1903846"/>
            <a:chExt cx="9062674" cy="3823037"/>
          </a:xfrm>
        </p:grpSpPr>
        <p:grpSp>
          <p:nvGrpSpPr>
            <p:cNvPr id="38" name="组合 7"/>
            <p:cNvGrpSpPr/>
            <p:nvPr/>
          </p:nvGrpSpPr>
          <p:grpSpPr>
            <a:xfrm>
              <a:off x="1584402" y="3288139"/>
              <a:ext cx="9062674" cy="2438744"/>
              <a:chOff x="1584402" y="3288139"/>
              <a:chExt cx="9062674" cy="2438744"/>
            </a:xfrm>
          </p:grpSpPr>
          <p:sp>
            <p:nvSpPr>
              <p:cNvPr id="49" name="任意多边形: 形状 18"/>
              <p:cNvSpPr/>
              <p:nvPr/>
            </p:nvSpPr>
            <p:spPr>
              <a:xfrm>
                <a:off x="1652007" y="3288139"/>
                <a:ext cx="8888987" cy="230743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0" name="梯形 1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1" name="梯形 2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2"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3" name="椭圆 2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54" name="任意多边形: 形状 23"/>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5" name="任意多边形: 形状 24"/>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6" name="任意多边形: 形状 25"/>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7" name="任意多边形: 形状 26"/>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nvGrpSpPr>
            <p:cNvPr id="39" name="组合 8"/>
            <p:cNvGrpSpPr/>
            <p:nvPr/>
          </p:nvGrpSpPr>
          <p:grpSpPr>
            <a:xfrm flipH="1" flipV="1">
              <a:off x="1584402" y="1903846"/>
              <a:ext cx="9062674" cy="2137112"/>
              <a:chOff x="1584402" y="3589771"/>
              <a:chExt cx="9062674" cy="2137112"/>
            </a:xfrm>
          </p:grpSpPr>
          <p:sp>
            <p:nvSpPr>
              <p:cNvPr id="40" name="任意多边形: 形状 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1" name="梯形 1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2" name="梯形 1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3"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4" name="椭圆 1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cs typeface="+mn-ea"/>
                  <a:sym typeface="+mn-lt"/>
                </a:endParaRPr>
              </a:p>
            </p:txBody>
          </p:sp>
          <p:sp>
            <p:nvSpPr>
              <p:cNvPr id="45" name="任意多边形: 形状 1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6" name="任意多边形: 形状 1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7" name="任意多边形: 形状 1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48" name="任意多边形: 形状 1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81"/>
                                        </p:tgtEl>
                                        <p:attrNameLst>
                                          <p:attrName>style.visibility</p:attrName>
                                        </p:attrNameLst>
                                      </p:cBhvr>
                                      <p:to>
                                        <p:strVal val="visible"/>
                                      </p:to>
                                    </p:set>
                                    <p:anim calcmode="lin" valueType="num">
                                      <p:cBhvr>
                                        <p:cTn id="11" dur="500" fill="hold"/>
                                        <p:tgtEl>
                                          <p:spTgt spid="81"/>
                                        </p:tgtEl>
                                        <p:attrNameLst>
                                          <p:attrName>ppt_w</p:attrName>
                                        </p:attrNameLst>
                                      </p:cBhvr>
                                      <p:tavLst>
                                        <p:tav tm="0">
                                          <p:val>
                                            <p:fltVal val="0"/>
                                          </p:val>
                                        </p:tav>
                                        <p:tav tm="100000">
                                          <p:val>
                                            <p:strVal val="#ppt_w"/>
                                          </p:val>
                                        </p:tav>
                                      </p:tavLst>
                                    </p:anim>
                                    <p:anim calcmode="lin" valueType="num">
                                      <p:cBhvr>
                                        <p:cTn id="12" dur="500" fill="hold"/>
                                        <p:tgtEl>
                                          <p:spTgt spid="81"/>
                                        </p:tgtEl>
                                        <p:attrNameLst>
                                          <p:attrName>ppt_h</p:attrName>
                                        </p:attrNameLst>
                                      </p:cBhvr>
                                      <p:tavLst>
                                        <p:tav tm="0">
                                          <p:val>
                                            <p:fltVal val="0"/>
                                          </p:val>
                                        </p:tav>
                                        <p:tav tm="100000">
                                          <p:val>
                                            <p:strVal val="#ppt_h"/>
                                          </p:val>
                                        </p:tav>
                                      </p:tavLst>
                                    </p:anim>
                                    <p:animEffect transition="in" filter="fade">
                                      <p:cBhvr>
                                        <p:cTn id="13" dur="500"/>
                                        <p:tgtEl>
                                          <p:spTgt spid="81"/>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500"/>
                                        <p:tgtEl>
                                          <p:spTgt spid="37"/>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80"/>
                                        </p:tgtEl>
                                        <p:attrNameLst>
                                          <p:attrName>style.visibility</p:attrName>
                                        </p:attrNameLst>
                                      </p:cBhvr>
                                      <p:to>
                                        <p:strVal val="visible"/>
                                      </p:to>
                                    </p:set>
                                    <p:animEffect transition="in" filter="fade">
                                      <p:cBhvr>
                                        <p:cTn id="21"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Lst>
  </p:timing>
</p:sld>
</file>

<file path=ppt/tags/tag1.xml><?xml version="1.0" encoding="utf-8"?>
<p:tagLst xmlns:p="http://schemas.openxmlformats.org/presentationml/2006/main">
  <p:tag name="TIMING" val="|2.498|28.935"/>
</p:tagLst>
</file>

<file path=ppt/tags/tag2.xml><?xml version="1.0" encoding="utf-8"?>
<p:tagLst xmlns:p="http://schemas.openxmlformats.org/presentationml/2006/main">
  <p:tag name="TIMING" val="|2.498|28.935"/>
</p:tagLst>
</file>

<file path=ppt/tags/tag3.xml><?xml version="1.0" encoding="utf-8"?>
<p:tagLst xmlns:p="http://schemas.openxmlformats.org/presentationml/2006/main">
  <p:tag name="TIMING" val="|2.498|28.935"/>
</p:tagLst>
</file>

<file path=ppt/tags/tag4.xml><?xml version="1.0" encoding="utf-8"?>
<p:tagLst xmlns:p="http://schemas.openxmlformats.org/presentationml/2006/main">
  <p:tag name="ISLIDE.GUIDESSETTING" val="{&quot;Id&quot;:&quot;GuidesStyle_Normal&quot;,&quot;Name&quot;:&quot;正常&quot;,&quot;HeaderHeight&quot;:15.0,&quot;FooterHeight&quot;:9.0,&quot;SideMargin&quot;:5.5,&quot;TopMargin&quot;:0.0,&quot;BottomMargin&quot;:0.0,&quot;IntervalMargin&quot;:1.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ne2rn4iw">
      <a:majorFont>
        <a:latin typeface="Times New Roman"/>
        <a:ea typeface="Microsoft YaHei"/>
        <a:cs typeface=""/>
      </a:majorFont>
      <a:minorFont>
        <a:latin typeface="Times New Roman"/>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4720</Words>
  <Application>WPS 演示</Application>
  <PresentationFormat>宽屏</PresentationFormat>
  <Paragraphs>320</Paragraphs>
  <Slides>32</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32</vt:i4>
      </vt:variant>
    </vt:vector>
  </HeadingPairs>
  <TitlesOfParts>
    <vt:vector size="41" baseType="lpstr">
      <vt:lpstr>Arial</vt:lpstr>
      <vt:lpstr>宋体</vt:lpstr>
      <vt:lpstr>Wingdings</vt:lpstr>
      <vt:lpstr>Verdana</vt:lpstr>
      <vt:lpstr>Times New Roman</vt:lpstr>
      <vt:lpstr>微软雅黑</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徐君</cp:lastModifiedBy>
  <cp:revision>119</cp:revision>
  <dcterms:created xsi:type="dcterms:W3CDTF">2018-08-22T12:15:00Z</dcterms:created>
  <dcterms:modified xsi:type="dcterms:W3CDTF">2020-03-27T06:22:26Z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2052-11.3.0.9221</vt:lpwstr>
  </property>
</Properties>
</file>